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48"/>
  </p:notesMasterIdLst>
  <p:handoutMasterIdLst>
    <p:handoutMasterId r:id="rId149"/>
  </p:handoutMasterIdLst>
  <p:sldIdLst>
    <p:sldId id="473" r:id="rId2"/>
    <p:sldId id="629" r:id="rId3"/>
    <p:sldId id="654" r:id="rId4"/>
    <p:sldId id="414" r:id="rId5"/>
    <p:sldId id="475" r:id="rId6"/>
    <p:sldId id="412" r:id="rId7"/>
    <p:sldId id="413" r:id="rId8"/>
    <p:sldId id="476" r:id="rId9"/>
    <p:sldId id="477" r:id="rId10"/>
    <p:sldId id="408" r:id="rId11"/>
    <p:sldId id="641" r:id="rId12"/>
    <p:sldId id="422" r:id="rId13"/>
    <p:sldId id="415" r:id="rId14"/>
    <p:sldId id="416" r:id="rId15"/>
    <p:sldId id="417" r:id="rId16"/>
    <p:sldId id="419" r:id="rId17"/>
    <p:sldId id="418" r:id="rId18"/>
    <p:sldId id="398" r:id="rId19"/>
    <p:sldId id="642" r:id="rId20"/>
    <p:sldId id="423" r:id="rId21"/>
    <p:sldId id="429" r:id="rId22"/>
    <p:sldId id="482" r:id="rId23"/>
    <p:sldId id="430" r:id="rId24"/>
    <p:sldId id="428" r:id="rId25"/>
    <p:sldId id="488" r:id="rId26"/>
    <p:sldId id="489" r:id="rId27"/>
    <p:sldId id="519" r:id="rId28"/>
    <p:sldId id="492" r:id="rId29"/>
    <p:sldId id="493" r:id="rId30"/>
    <p:sldId id="494" r:id="rId31"/>
    <p:sldId id="495" r:id="rId32"/>
    <p:sldId id="522" r:id="rId33"/>
    <p:sldId id="521" r:id="rId34"/>
    <p:sldId id="496" r:id="rId35"/>
    <p:sldId id="497" r:id="rId36"/>
    <p:sldId id="499" r:id="rId37"/>
    <p:sldId id="631" r:id="rId38"/>
    <p:sldId id="503" r:id="rId39"/>
    <p:sldId id="632" r:id="rId40"/>
    <p:sldId id="635" r:id="rId41"/>
    <p:sldId id="643" r:id="rId42"/>
    <p:sldId id="441" r:id="rId43"/>
    <p:sldId id="442" r:id="rId44"/>
    <p:sldId id="443" r:id="rId45"/>
    <p:sldId id="444" r:id="rId46"/>
    <p:sldId id="445" r:id="rId47"/>
    <p:sldId id="446" r:id="rId48"/>
    <p:sldId id="571" r:id="rId49"/>
    <p:sldId id="447" r:id="rId50"/>
    <p:sldId id="572" r:id="rId51"/>
    <p:sldId id="448" r:id="rId52"/>
    <p:sldId id="454" r:id="rId53"/>
    <p:sldId id="449" r:id="rId54"/>
    <p:sldId id="452" r:id="rId55"/>
    <p:sldId id="644" r:id="rId56"/>
    <p:sldId id="587" r:id="rId57"/>
    <p:sldId id="594" r:id="rId58"/>
    <p:sldId id="595" r:id="rId59"/>
    <p:sldId id="596" r:id="rId60"/>
    <p:sldId id="597" r:id="rId61"/>
    <p:sldId id="604" r:id="rId62"/>
    <p:sldId id="638" r:id="rId63"/>
    <p:sldId id="634" r:id="rId64"/>
    <p:sldId id="633" r:id="rId65"/>
    <p:sldId id="601" r:id="rId66"/>
    <p:sldId id="630" r:id="rId67"/>
    <p:sldId id="639" r:id="rId68"/>
    <p:sldId id="645" r:id="rId69"/>
    <p:sldId id="564" r:id="rId70"/>
    <p:sldId id="565" r:id="rId71"/>
    <p:sldId id="567" r:id="rId72"/>
    <p:sldId id="566" r:id="rId73"/>
    <p:sldId id="568" r:id="rId74"/>
    <p:sldId id="569" r:id="rId75"/>
    <p:sldId id="640" r:id="rId76"/>
    <p:sldId id="646" r:id="rId77"/>
    <p:sldId id="543" r:id="rId78"/>
    <p:sldId id="544" r:id="rId79"/>
    <p:sldId id="628" r:id="rId80"/>
    <p:sldId id="637" r:id="rId81"/>
    <p:sldId id="653" r:id="rId82"/>
    <p:sldId id="649" r:id="rId83"/>
    <p:sldId id="650" r:id="rId84"/>
    <p:sldId id="651" r:id="rId85"/>
    <p:sldId id="652" r:id="rId86"/>
    <p:sldId id="456" r:id="rId87"/>
    <p:sldId id="459" r:id="rId88"/>
    <p:sldId id="647" r:id="rId89"/>
    <p:sldId id="467" r:id="rId90"/>
    <p:sldId id="468" r:id="rId91"/>
    <p:sldId id="469" r:id="rId92"/>
    <p:sldId id="470" r:id="rId93"/>
    <p:sldId id="471" r:id="rId94"/>
    <p:sldId id="472" r:id="rId95"/>
    <p:sldId id="655" r:id="rId96"/>
    <p:sldId id="648" r:id="rId97"/>
    <p:sldId id="624" r:id="rId98"/>
    <p:sldId id="623" r:id="rId99"/>
    <p:sldId id="627" r:id="rId100"/>
    <p:sldId id="618" r:id="rId101"/>
    <p:sldId id="619" r:id="rId102"/>
    <p:sldId id="621" r:id="rId103"/>
    <p:sldId id="615" r:id="rId104"/>
    <p:sldId id="616" r:id="rId105"/>
    <p:sldId id="614" r:id="rId106"/>
    <p:sldId id="606" r:id="rId107"/>
    <p:sldId id="607" r:id="rId108"/>
    <p:sldId id="608" r:id="rId109"/>
    <p:sldId id="609" r:id="rId110"/>
    <p:sldId id="610" r:id="rId111"/>
    <p:sldId id="611" r:id="rId112"/>
    <p:sldId id="612" r:id="rId113"/>
    <p:sldId id="613" r:id="rId114"/>
    <p:sldId id="586" r:id="rId115"/>
    <p:sldId id="578" r:id="rId116"/>
    <p:sldId id="579" r:id="rId117"/>
    <p:sldId id="580" r:id="rId118"/>
    <p:sldId id="581" r:id="rId119"/>
    <p:sldId id="582" r:id="rId120"/>
    <p:sldId id="570" r:id="rId121"/>
    <p:sldId id="546" r:id="rId122"/>
    <p:sldId id="463" r:id="rId123"/>
    <p:sldId id="555" r:id="rId124"/>
    <p:sldId id="556" r:id="rId125"/>
    <p:sldId id="548" r:id="rId126"/>
    <p:sldId id="549" r:id="rId127"/>
    <p:sldId id="550" r:id="rId128"/>
    <p:sldId id="551" r:id="rId129"/>
    <p:sldId id="552" r:id="rId130"/>
    <p:sldId id="553" r:id="rId131"/>
    <p:sldId id="540" r:id="rId132"/>
    <p:sldId id="455" r:id="rId133"/>
    <p:sldId id="458" r:id="rId134"/>
    <p:sldId id="508" r:id="rId135"/>
    <p:sldId id="509" r:id="rId136"/>
    <p:sldId id="510" r:id="rId137"/>
    <p:sldId id="511" r:id="rId138"/>
    <p:sldId id="512" r:id="rId139"/>
    <p:sldId id="513" r:id="rId140"/>
    <p:sldId id="514" r:id="rId141"/>
    <p:sldId id="515" r:id="rId142"/>
    <p:sldId id="516" r:id="rId143"/>
    <p:sldId id="517" r:id="rId144"/>
    <p:sldId id="518" r:id="rId145"/>
    <p:sldId id="541" r:id="rId146"/>
    <p:sldId id="542" r:id="rId1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2FA735-9F2C-4C76-A74B-BEBFEA4A7209}">
          <p14:sldIdLst>
            <p14:sldId id="473"/>
            <p14:sldId id="629"/>
            <p14:sldId id="654"/>
            <p14:sldId id="414"/>
            <p14:sldId id="475"/>
            <p14:sldId id="412"/>
            <p14:sldId id="413"/>
            <p14:sldId id="476"/>
            <p14:sldId id="477"/>
            <p14:sldId id="408"/>
          </p14:sldIdLst>
        </p14:section>
        <p14:section name="Third Person Camera" id="{857069B1-BD41-496E-B9E9-8CDAB9230D5B}">
          <p14:sldIdLst>
            <p14:sldId id="641"/>
            <p14:sldId id="422"/>
            <p14:sldId id="415"/>
            <p14:sldId id="416"/>
            <p14:sldId id="417"/>
            <p14:sldId id="419"/>
            <p14:sldId id="418"/>
            <p14:sldId id="398"/>
          </p14:sldIdLst>
        </p14:section>
        <p14:section name="Game Object Representation" id="{C6268499-66E6-4F0F-87D3-3455D87B7173}">
          <p14:sldIdLst>
            <p14:sldId id="642"/>
            <p14:sldId id="423"/>
            <p14:sldId id="429"/>
            <p14:sldId id="482"/>
            <p14:sldId id="430"/>
            <p14:sldId id="428"/>
            <p14:sldId id="488"/>
            <p14:sldId id="489"/>
            <p14:sldId id="519"/>
            <p14:sldId id="492"/>
            <p14:sldId id="493"/>
            <p14:sldId id="494"/>
            <p14:sldId id="495"/>
            <p14:sldId id="522"/>
            <p14:sldId id="521"/>
            <p14:sldId id="496"/>
            <p14:sldId id="497"/>
            <p14:sldId id="499"/>
            <p14:sldId id="631"/>
            <p14:sldId id="503"/>
            <p14:sldId id="632"/>
            <p14:sldId id="635"/>
          </p14:sldIdLst>
        </p14:section>
        <p14:section name="Cylinder Collisions" id="{64A5D6C7-147D-4AC9-8DA4-4411FB690BDC}">
          <p14:sldIdLst>
            <p14:sldId id="643"/>
            <p14:sldId id="441"/>
            <p14:sldId id="442"/>
            <p14:sldId id="443"/>
            <p14:sldId id="444"/>
            <p14:sldId id="445"/>
            <p14:sldId id="446"/>
            <p14:sldId id="571"/>
            <p14:sldId id="447"/>
            <p14:sldId id="572"/>
            <p14:sldId id="448"/>
            <p14:sldId id="454"/>
            <p14:sldId id="449"/>
            <p14:sldId id="452"/>
          </p14:sldIdLst>
        </p14:section>
        <p14:section name="Systems" id="{772D93A3-553D-4F32-9324-A8B6BE9D8CB8}">
          <p14:sldIdLst>
            <p14:sldId id="644"/>
            <p14:sldId id="587"/>
            <p14:sldId id="594"/>
            <p14:sldId id="595"/>
            <p14:sldId id="596"/>
            <p14:sldId id="597"/>
            <p14:sldId id="604"/>
            <p14:sldId id="638"/>
            <p14:sldId id="634"/>
            <p14:sldId id="633"/>
            <p14:sldId id="601"/>
            <p14:sldId id="630"/>
            <p14:sldId id="639"/>
          </p14:sldIdLst>
        </p14:section>
        <p14:section name="Input" id="{066B17D9-6305-4598-94CD-ADF21F077822}">
          <p14:sldIdLst>
            <p14:sldId id="645"/>
            <p14:sldId id="564"/>
            <p14:sldId id="565"/>
            <p14:sldId id="567"/>
            <p14:sldId id="566"/>
            <p14:sldId id="568"/>
            <p14:sldId id="569"/>
            <p14:sldId id="640"/>
          </p14:sldIdLst>
        </p14:section>
        <p14:section name="Tips" id="{EBAC5759-6184-4D29-9EB8-F1FD06FC6ECC}">
          <p14:sldIdLst>
            <p14:sldId id="646"/>
            <p14:sldId id="543"/>
            <p14:sldId id="544"/>
            <p14:sldId id="628"/>
            <p14:sldId id="637"/>
            <p14:sldId id="653"/>
            <p14:sldId id="649"/>
            <p14:sldId id="650"/>
            <p14:sldId id="651"/>
            <p14:sldId id="652"/>
            <p14:sldId id="456"/>
            <p14:sldId id="459"/>
            <p14:sldId id="647"/>
            <p14:sldId id="467"/>
            <p14:sldId id="468"/>
            <p14:sldId id="469"/>
            <p14:sldId id="470"/>
            <p14:sldId id="471"/>
            <p14:sldId id="472"/>
            <p14:sldId id="655"/>
            <p14:sldId id="648"/>
            <p14:sldId id="624"/>
            <p14:sldId id="623"/>
            <p14:sldId id="627"/>
            <p14:sldId id="618"/>
            <p14:sldId id="619"/>
            <p14:sldId id="621"/>
            <p14:sldId id="615"/>
            <p14:sldId id="616"/>
            <p14:sldId id="614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586"/>
            <p14:sldId id="578"/>
            <p14:sldId id="579"/>
            <p14:sldId id="580"/>
            <p14:sldId id="581"/>
            <p14:sldId id="582"/>
            <p14:sldId id="570"/>
            <p14:sldId id="546"/>
            <p14:sldId id="463"/>
            <p14:sldId id="555"/>
            <p14:sldId id="556"/>
            <p14:sldId id="548"/>
            <p14:sldId id="549"/>
            <p14:sldId id="550"/>
            <p14:sldId id="551"/>
            <p14:sldId id="552"/>
            <p14:sldId id="553"/>
            <p14:sldId id="540"/>
            <p14:sldId id="455"/>
            <p14:sldId id="458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41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B55D4-5254-4BF5-9204-39E3CB0DB795}" v="87" dt="2020-02-02T16:53:4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77252" autoAdjust="0"/>
  </p:normalViewPr>
  <p:slideViewPr>
    <p:cSldViewPr>
      <p:cViewPr varScale="1">
        <p:scale>
          <a:sx n="155" d="100"/>
          <a:sy n="155" d="100"/>
        </p:scale>
        <p:origin x="19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60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1-30T20:56:34.273" idx="2">
    <p:pos x="1248" y="787"/>
    <p:text>Changed "All" to "Nearly all".
I figured you might have a "Floor" GameObject that just needs collision and drawing, but doesn't have any real logic.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990D4-79D1-4121-A461-D8AEF59D439A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3CCE9-78AF-4755-8CDE-725C56BBC1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8715D-4990-4AB2-B28B-5680244F4015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1BB2-CA44-475A-924D-6F6BDD6AEE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54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we’re going to organize objects and define in our engine is as follows</a:t>
            </a:r>
          </a:p>
          <a:p>
            <a:endParaRPr lang="en-US" dirty="0"/>
          </a:p>
          <a:p>
            <a:r>
              <a:rPr lang="en-US" dirty="0"/>
              <a:t>Game Objects have some idea of who they are, but not who others are</a:t>
            </a:r>
          </a:p>
          <a:p>
            <a:r>
              <a:rPr lang="en-US" dirty="0"/>
              <a:t>Game World knows how Game Objects are supposed to interact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2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want to implement a game object in our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0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67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77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3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8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Hierarchies with lots of objects tend to have this problem of fitting things in, having to make bad design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90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create game objects with any combination of these components. Problem we had before of an enemy without health bar is easily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14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Their lists of components, but what do they need to do? Need to do the following.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55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modular things which can be added to any game object to store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0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it more easy to draw two dimensional objects directly onto the screen</a:t>
            </a:r>
          </a:p>
          <a:p>
            <a:r>
              <a:rPr lang="en-US" dirty="0"/>
              <a:t>Such as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64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67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93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8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88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Cylinder’s don’t rotate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76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7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Length involves a square root which can be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6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11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4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86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29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26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77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07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90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1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90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19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Inter-entity collisions</a:t>
            </a:r>
          </a:p>
          <a:p>
            <a:r>
              <a:rPr lang="en-US" dirty="0"/>
              <a:t>Basic terrain</a:t>
            </a:r>
          </a:p>
          <a:p>
            <a:r>
              <a:rPr lang="en-US" dirty="0"/>
              <a:t>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9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27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4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Maybe provide</a:t>
            </a:r>
            <a:r>
              <a:rPr lang="en-US" baseline="0" dirty="0"/>
              <a:t> example of forward declaration if asked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07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42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49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7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98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30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Cylinder-cylinder</a:t>
            </a:r>
            <a:r>
              <a:rPr lang="en-US" baseline="0" dirty="0"/>
              <a:t> is the first</a:t>
            </a:r>
          </a:p>
          <a:p>
            <a:endParaRPr lang="en-US" baseline="0" dirty="0"/>
          </a:p>
          <a:p>
            <a:r>
              <a:rPr lang="en-US" baseline="0" dirty="0"/>
              <a:t>Our other two engines will be the </a:t>
            </a:r>
            <a:r>
              <a:rPr lang="en-US" baseline="0" dirty="0" err="1"/>
              <a:t>secon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239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59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more detailed with your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66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394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13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658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 questions about distinction between game side and </a:t>
            </a:r>
            <a:r>
              <a:rPr lang="en-US"/>
              <a:t>engine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111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55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6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93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78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66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all games have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00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1102519"/>
          </a:xfrm>
          <a:effectLst>
            <a:outerShdw blurRad="139700" algn="t" rotWithShape="0">
              <a:schemeClr val="tx1"/>
            </a:outerShdw>
          </a:effectLst>
        </p:spPr>
        <p:txBody>
          <a:bodyPr>
            <a:noAutofit/>
          </a:bodyPr>
          <a:lstStyle>
            <a:lvl1pPr>
              <a:defRPr sz="6000" b="1" cap="small" baseline="0">
                <a:latin typeface="Karmina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57350"/>
            <a:ext cx="6400800" cy="1314450"/>
          </a:xfrm>
          <a:effectLst>
            <a:outerShdw blurRad="76200" algn="ctr" rotWithShape="0">
              <a:schemeClr val="tx1"/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tx1">
                    <a:tint val="75000"/>
                  </a:schemeClr>
                </a:solidFill>
                <a:latin typeface="Karmina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9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9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1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6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2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0BE7-2290-4558-8837-E2886E6A9976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w Cen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w Cen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pfault.net/posts/mapping-types-to-values.txt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44340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4318452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4266953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76800" y="1389788"/>
            <a:ext cx="4078941" cy="3200400"/>
            <a:chOff x="3962400" y="1047750"/>
            <a:chExt cx="4953000" cy="3886200"/>
          </a:xfrm>
        </p:grpSpPr>
        <p:sp>
          <p:nvSpPr>
            <p:cNvPr id="5" name="Rounded Rectangle 4"/>
            <p:cNvSpPr/>
            <p:nvPr/>
          </p:nvSpPr>
          <p:spPr>
            <a:xfrm>
              <a:off x="3962400" y="1047750"/>
              <a:ext cx="4953000" cy="3886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9600" y="4055975"/>
              <a:ext cx="1256746" cy="560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World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world do?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343400" cy="3505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Centralizes object management</a:t>
            </a:r>
          </a:p>
          <a:p>
            <a:pPr lvl="1"/>
            <a:r>
              <a:rPr lang="en-US" dirty="0"/>
              <a:t>Maintains list of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 err="1">
                <a:latin typeface="Consolas" panose="020B0609020204030204" pitchFamily="49" charset="0"/>
              </a:rPr>
              <a:t>s</a:t>
            </a:r>
            <a:endParaRPr lang="en-US" sz="2200" dirty="0">
              <a:latin typeface="Consolas" panose="020B0609020204030204" pitchFamily="49" charset="0"/>
            </a:endParaRPr>
          </a:p>
          <a:p>
            <a:pPr lvl="1"/>
            <a:endParaRPr lang="en-US" sz="22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/>
              <a:t>Methods for adding and removing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000" dirty="0" err="1">
                <a:latin typeface="Consolas" panose="020B0609020204030204" pitchFamily="49" charset="0"/>
              </a:rPr>
              <a:t>s</a:t>
            </a:r>
            <a:endParaRPr lang="en-US" sz="22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Tells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 err="1">
                <a:latin typeface="Consolas" panose="020B0609020204030204" pitchFamily="49" charset="0"/>
              </a:rPr>
              <a:t>s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/>
              <a:t>to update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029201" y="1547581"/>
            <a:ext cx="3750392" cy="2167169"/>
            <a:chOff x="4800600" y="1547581"/>
            <a:chExt cx="3750392" cy="2167169"/>
          </a:xfrm>
        </p:grpSpPr>
        <p:sp>
          <p:nvSpPr>
            <p:cNvPr id="4" name="Rounded Rectangle 3"/>
            <p:cNvSpPr/>
            <p:nvPr/>
          </p:nvSpPr>
          <p:spPr>
            <a:xfrm>
              <a:off x="4800600" y="1547581"/>
              <a:ext cx="3750392" cy="216716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84833" y="3269218"/>
              <a:ext cx="1720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GameObjects</a:t>
              </a:r>
              <a:endParaRPr lang="en-US" dirty="0"/>
            </a:p>
          </p:txBody>
        </p:sp>
      </p:grpSp>
      <p:sp>
        <p:nvSpPr>
          <p:cNvPr id="78" name="Cloud 77"/>
          <p:cNvSpPr/>
          <p:nvPr/>
        </p:nvSpPr>
        <p:spPr>
          <a:xfrm>
            <a:off x="6502147" y="3751988"/>
            <a:ext cx="1948434" cy="80096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 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25869" y="1890522"/>
            <a:ext cx="1437132" cy="1062228"/>
            <a:chOff x="6553200" y="1885950"/>
            <a:chExt cx="1752600" cy="1295400"/>
          </a:xfrm>
        </p:grpSpPr>
        <p:sp>
          <p:nvSpPr>
            <p:cNvPr id="24" name="Rectangle 23"/>
            <p:cNvSpPr/>
            <p:nvPr/>
          </p:nvSpPr>
          <p:spPr>
            <a:xfrm>
              <a:off x="6934200" y="1885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8000" y="1962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1800" y="20383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05600" y="21145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9400" y="21907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53200" y="2266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Bullet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7500113" y="2732278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Player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943601" y="1657350"/>
            <a:ext cx="1437132" cy="1062228"/>
            <a:chOff x="4572000" y="1581150"/>
            <a:chExt cx="1752600" cy="1295400"/>
          </a:xfrm>
        </p:grpSpPr>
        <p:sp>
          <p:nvSpPr>
            <p:cNvPr id="30" name="Rectangle 29"/>
            <p:cNvSpPr/>
            <p:nvPr/>
          </p:nvSpPr>
          <p:spPr>
            <a:xfrm>
              <a:off x="4953000" y="1581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573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800600" y="17335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4400" y="18097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48200" y="1885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72000" y="1962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Enemy</a:t>
              </a:r>
            </a:p>
          </p:txBody>
        </p:sp>
      </p:grpSp>
      <p:sp>
        <p:nvSpPr>
          <p:cNvPr id="77" name="Rectangle 76"/>
          <p:cNvSpPr/>
          <p:nvPr/>
        </p:nvSpPr>
        <p:spPr>
          <a:xfrm>
            <a:off x="6266689" y="2647950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Boss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104567" y="2111172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72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-0.04514 0.089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44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9.87654E-7 L -0.14636 -0.0447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-22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03038 0.0907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5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4568E-6 L -0.17327 -0.133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66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32099E-6 L -0.08855 -0.0283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42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8" grpId="0" animBg="1"/>
      <p:bldP spid="76" grpId="0" animBg="1"/>
      <p:bldP spid="76" grpId="1" animBg="1"/>
      <p:bldP spid="77" grpId="0" animBg="1"/>
      <p:bldP spid="77" grpId="1" animBg="1"/>
      <p:bldP spid="74" grpId="0" animBg="1"/>
      <p:bldP spid="74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25DCF-5867-4ECA-AC9D-F78918482CE9}"/>
              </a:ext>
            </a:extLst>
          </p:cNvPr>
          <p:cNvSpPr txBox="1"/>
          <p:nvPr/>
        </p:nvSpPr>
        <p:spPr>
          <a:xfrm>
            <a:off x="838200" y="1063230"/>
            <a:ext cx="7543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GameWorld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*g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/>
                <a:cs typeface="Consolas"/>
              </a:rPr>
              <a:t>onDDDEEE</a:t>
            </a:r>
            <a:r>
              <a:rPr lang="en-US" sz="2400" dirty="0">
                <a:latin typeface="Consolas"/>
                <a:cs typeface="Consolas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DDDEvent</a:t>
            </a:r>
            <a:r>
              <a:rPr lang="en-US" sz="2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latin typeface="Consolas"/>
                <a:cs typeface="Consolas"/>
              </a:rPr>
              <a:t>*e)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  <a:cs typeface="Consolas"/>
            </a:endParaRPr>
          </a:p>
          <a:p>
            <a:endParaRPr lang="en-US" sz="2200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b="1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// List of game objects</a:t>
            </a: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23084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E1E84-91BA-4541-9608-2CB4893F5248}"/>
              </a:ext>
            </a:extLst>
          </p:cNvPr>
          <p:cNvSpPr txBox="1"/>
          <p:nvPr/>
        </p:nvSpPr>
        <p:spPr>
          <a:xfrm>
            <a:off x="838200" y="1063230"/>
            <a:ext cx="7543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addComponent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	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removeComponent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b="1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List/Map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m_components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30127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91953-E18F-4D6D-89E9-B8F1426AE3E9}"/>
              </a:ext>
            </a:extLst>
          </p:cNvPr>
          <p:cNvSpPr txBox="1"/>
          <p:nvPr/>
        </p:nvSpPr>
        <p:spPr>
          <a:xfrm>
            <a:off x="838200" y="1063229"/>
            <a:ext cx="754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onTick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	// more events (possibly in subclasses)</a:t>
            </a:r>
          </a:p>
          <a:p>
            <a:endParaRPr lang="en-US" sz="2200" b="1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m_gameObject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088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16B7-8774-4885-8CDA-53F4D226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94B3B-D153-4116-B600-B21AE1DEA28A}"/>
              </a:ext>
            </a:extLst>
          </p:cNvPr>
          <p:cNvSpPr txBox="1"/>
          <p:nvPr/>
        </p:nvSpPr>
        <p:spPr>
          <a:xfrm>
            <a:off x="838200" y="1063230"/>
            <a:ext cx="7543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GameWorld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g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//...</a:t>
            </a:r>
          </a:p>
          <a:p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List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m_objects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	List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m_systems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697414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We have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We have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</a:rPr>
              <a:t>s</a:t>
            </a:r>
          </a:p>
          <a:p>
            <a:r>
              <a:rPr lang="en-US" dirty="0"/>
              <a:t>Do we need anything else?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47423-F04B-4896-A407-95CF72FBCF58}"/>
              </a:ext>
            </a:extLst>
          </p:cNvPr>
          <p:cNvSpPr txBox="1"/>
          <p:nvPr/>
        </p:nvSpPr>
        <p:spPr>
          <a:xfrm>
            <a:off x="5867400" y="1581150"/>
            <a:ext cx="2133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83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do we pass events to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dirty="0"/>
              <a:t> and their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7347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153400" cy="3581399"/>
          </a:xfrm>
        </p:spPr>
        <p:txBody>
          <a:bodyPr>
            <a:normAutofit/>
          </a:bodyPr>
          <a:lstStyle/>
          <a:p>
            <a:r>
              <a:rPr lang="en-US" b="1" dirty="0"/>
              <a:t>Solution 1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passes events to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</a:rPr>
              <a:t>tick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draw</a:t>
            </a:r>
            <a:r>
              <a:rPr lang="en-US" dirty="0"/>
              <a:t>, etc.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pass these events to their components</a:t>
            </a:r>
          </a:p>
        </p:txBody>
      </p:sp>
    </p:spTree>
    <p:extLst>
      <p:ext uri="{BB962C8B-B14F-4D97-AF65-F5344CB8AC3E}">
        <p14:creationId xmlns:p14="http://schemas.microsoft.com/office/powerpoint/2010/main" val="260110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153400" cy="3581399"/>
          </a:xfrm>
        </p:spPr>
        <p:txBody>
          <a:bodyPr>
            <a:normAutofit/>
          </a:bodyPr>
          <a:lstStyle/>
          <a:p>
            <a:r>
              <a:rPr lang="en-US" b="1" dirty="0"/>
              <a:t>Problems with Solution 1</a:t>
            </a:r>
          </a:p>
          <a:p>
            <a:pPr lvl="1"/>
            <a:r>
              <a:rPr lang="en-US" dirty="0"/>
              <a:t>Not all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respond to the same events</a:t>
            </a:r>
          </a:p>
          <a:p>
            <a:pPr lvl="1"/>
            <a:r>
              <a:rPr lang="en-US" dirty="0"/>
              <a:t>For example, some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may not have drawable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3807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Third Person Camera</a:t>
            </a:r>
          </a:p>
        </p:txBody>
      </p:sp>
    </p:spTree>
    <p:extLst>
      <p:ext uri="{BB962C8B-B14F-4D97-AF65-F5344CB8AC3E}">
        <p14:creationId xmlns:p14="http://schemas.microsoft.com/office/powerpoint/2010/main" val="1824969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001000" cy="3581399"/>
          </a:xfrm>
        </p:spPr>
        <p:txBody>
          <a:bodyPr>
            <a:normAutofit/>
          </a:bodyPr>
          <a:lstStyle/>
          <a:p>
            <a:r>
              <a:rPr lang="en-US" b="1" dirty="0"/>
              <a:t>Problems with Solution 1</a:t>
            </a:r>
          </a:p>
          <a:p>
            <a:pPr lvl="1"/>
            <a:r>
              <a:rPr lang="en-US" dirty="0"/>
              <a:t>Not all games use the same events</a:t>
            </a:r>
          </a:p>
          <a:p>
            <a:pPr lvl="1"/>
            <a:r>
              <a:rPr lang="en-US" dirty="0"/>
              <a:t>Some events may be game specific</a:t>
            </a:r>
          </a:p>
          <a:p>
            <a:pPr lvl="2"/>
            <a:r>
              <a:rPr lang="en-US" dirty="0"/>
              <a:t>Would have to subclass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to put them in your game</a:t>
            </a:r>
          </a:p>
        </p:txBody>
      </p:sp>
    </p:spTree>
    <p:extLst>
      <p:ext uri="{BB962C8B-B14F-4D97-AF65-F5344CB8AC3E}">
        <p14:creationId xmlns:p14="http://schemas.microsoft.com/office/powerpoint/2010/main" val="40128857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097-5CF2-4579-A457-60AA93F5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D258-5674-46E4-B7BC-C1876C14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7772400" cy="3581399"/>
          </a:xfrm>
        </p:spPr>
        <p:txBody>
          <a:bodyPr>
            <a:normAutofit/>
          </a:bodyPr>
          <a:lstStyle/>
          <a:p>
            <a:r>
              <a:rPr lang="en-US" b="1" dirty="0"/>
              <a:t>Solution 2</a:t>
            </a:r>
          </a:p>
          <a:p>
            <a:pPr lvl="1"/>
            <a:r>
              <a:rPr lang="en-US" dirty="0"/>
              <a:t>Organize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into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Systems pass specific events to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73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7924800" cy="3505199"/>
          </a:xfrm>
        </p:spPr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stores a list of relevant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and forwards events to each of them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TickSystem</a:t>
            </a:r>
            <a:r>
              <a:rPr lang="en-US" dirty="0"/>
              <a:t> forwards </a:t>
            </a:r>
            <a:r>
              <a:rPr lang="en-US" sz="2000" dirty="0">
                <a:latin typeface="Consolas"/>
                <a:cs typeface="Consolas"/>
              </a:rPr>
              <a:t>tick(</a:t>
            </a:r>
            <a:r>
              <a:rPr lang="en-US" sz="2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float </a:t>
            </a:r>
            <a:r>
              <a:rPr lang="en-US" sz="2000" dirty="0">
                <a:latin typeface="Consolas"/>
                <a:cs typeface="Consolas"/>
              </a:rPr>
              <a:t>seconds)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DrawSystem</a:t>
            </a:r>
            <a:r>
              <a:rPr lang="en-US" dirty="0"/>
              <a:t> forwards </a:t>
            </a:r>
            <a:r>
              <a:rPr lang="en-US" sz="2100" dirty="0">
                <a:latin typeface="Consolas"/>
                <a:cs typeface="Consolas"/>
              </a:rPr>
              <a:t>draw(</a:t>
            </a:r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Graphics</a:t>
            </a:r>
            <a:r>
              <a:rPr lang="en-US" sz="21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dirty="0">
                <a:latin typeface="Consolas"/>
                <a:cs typeface="Consolas"/>
              </a:rPr>
              <a:t>*g)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CollisionSystem</a:t>
            </a:r>
            <a:r>
              <a:rPr lang="en-US" dirty="0"/>
              <a:t> forwards collide(</a:t>
            </a:r>
            <a:r>
              <a:rPr lang="en-US" sz="21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glm</a:t>
            </a:r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::vec3</a:t>
            </a:r>
            <a:r>
              <a:rPr lang="en-US" dirty="0"/>
              <a:t> </a:t>
            </a:r>
            <a:r>
              <a:rPr lang="en-US" dirty="0" err="1"/>
              <a:t>mtv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SoundSystem</a:t>
            </a:r>
            <a:r>
              <a:rPr lang="en-US" dirty="0"/>
              <a:t> forwards </a:t>
            </a:r>
            <a:r>
              <a:rPr lang="en-US" sz="2100" dirty="0" err="1">
                <a:latin typeface="Consolas"/>
                <a:cs typeface="Consolas"/>
              </a:rPr>
              <a:t>playSound</a:t>
            </a:r>
            <a:r>
              <a:rPr lang="en-US" sz="2100" dirty="0">
                <a:latin typeface="Consolas"/>
                <a:cs typeface="Consolas"/>
              </a:rPr>
              <a:t>(...)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0ED5-3596-45BC-B175-D0B5CEEC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58760-AD99-4DCF-AA4C-D589911C8F18}"/>
              </a:ext>
            </a:extLst>
          </p:cNvPr>
          <p:cNvSpPr txBox="1"/>
          <p:nvPr/>
        </p:nvSpPr>
        <p:spPr>
          <a:xfrm>
            <a:off x="838200" y="1063230"/>
            <a:ext cx="7543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System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onTick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onDraw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g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// more events (possibly in subclasses)</a:t>
            </a:r>
          </a:p>
          <a:p>
            <a:endParaRPr lang="en-US" sz="2200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List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m_objects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95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Your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Holds collision shape (cylinder)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CollisionSystem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Check each pair of </a:t>
            </a:r>
            <a:r>
              <a:rPr lang="en-US" dirty="0" err="1"/>
              <a:t>collidable</a:t>
            </a:r>
            <a:r>
              <a:rPr lang="en-US" dirty="0"/>
              <a:t> objects for collision in </a:t>
            </a:r>
            <a:r>
              <a:rPr lang="en-US" dirty="0" err="1">
                <a:latin typeface="Consolas" panose="020B0609020204030204" pitchFamily="49" charset="0"/>
              </a:rPr>
              <a:t>onTick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Forward collision callback to colliding objects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ResponseComponent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Collision response callback looks like: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onCollide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vec3 </a:t>
            </a:r>
            <a:r>
              <a:rPr lang="en-US" dirty="0" err="1">
                <a:latin typeface="Consolas" panose="020B0609020204030204" pitchFamily="49" charset="0"/>
              </a:rPr>
              <a:t>mtv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Responds to collision</a:t>
            </a:r>
          </a:p>
        </p:txBody>
      </p:sp>
    </p:spTree>
    <p:extLst>
      <p:ext uri="{BB962C8B-B14F-4D97-AF65-F5344CB8AC3E}">
        <p14:creationId xmlns:p14="http://schemas.microsoft.com/office/powerpoint/2010/main" val="53410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C++ Polymorphism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 #1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4725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C0C-1806-48A1-8D6A-A6CD83E9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0D8B-6B00-4091-8291-524C79A9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we use a variable of type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BaseClass</a:t>
            </a:r>
            <a:r>
              <a:rPr lang="en-US" dirty="0"/>
              <a:t> to hold a variable of type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dirty="0"/>
              <a:t> (which inherits from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BaseClass</a:t>
            </a:r>
            <a:r>
              <a:rPr lang="en-US" dirty="0"/>
              <a:t>)?</a:t>
            </a:r>
          </a:p>
          <a:p>
            <a:r>
              <a:rPr lang="en-US" dirty="0"/>
              <a:t>Many reasons that this is useful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List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s which can hold any type of screen subclass</a:t>
            </a:r>
          </a:p>
          <a:p>
            <a:pPr lvl="1"/>
            <a:r>
              <a:rPr lang="en-US" dirty="0"/>
              <a:t>List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which can hold any type of component subclass</a:t>
            </a:r>
          </a:p>
        </p:txBody>
      </p:sp>
    </p:spTree>
    <p:extLst>
      <p:ext uri="{BB962C8B-B14F-4D97-AF65-F5344CB8AC3E}">
        <p14:creationId xmlns:p14="http://schemas.microsoft.com/office/powerpoint/2010/main" val="19456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C0C-1806-48A1-8D6A-A6CD83E9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0D8B-6B00-4091-8291-524C79A9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possible, but only if …</a:t>
            </a:r>
          </a:p>
          <a:p>
            <a:pPr lvl="1"/>
            <a:r>
              <a:rPr lang="en-US" dirty="0"/>
              <a:t>We have a variable of type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BaseClass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/>
              <a:t>(pointer)</a:t>
            </a:r>
          </a:p>
          <a:p>
            <a:pPr lvl="1"/>
            <a:r>
              <a:rPr lang="en-US" dirty="0"/>
              <a:t>The variable points to an object of type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BaseClass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 err="1">
                <a:latin typeface="Consolas" panose="020B0609020204030204" pitchFamily="49" charset="0"/>
              </a:rPr>
              <a:t>obj</a:t>
            </a:r>
            <a:r>
              <a:rPr lang="en-US" dirty="0">
                <a:latin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802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C0C-1806-48A1-8D6A-A6CD83E9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0D8B-6B00-4091-8291-524C79A9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 with shared pointers too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shared_ptr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BaseClass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obj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make_shared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dirty="0">
                <a:latin typeface="Consolas" panose="020B0609020204030204" pitchFamily="49" charset="0"/>
              </a:rPr>
              <a:t>&gt;();</a:t>
            </a:r>
          </a:p>
        </p:txBody>
      </p:sp>
    </p:spTree>
    <p:extLst>
      <p:ext uri="{BB962C8B-B14F-4D97-AF65-F5344CB8AC3E}">
        <p14:creationId xmlns:p14="http://schemas.microsoft.com/office/powerpoint/2010/main" val="142495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C0C-1806-48A1-8D6A-A6CD83E9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0D8B-6B00-4091-8291-524C79A9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like Java, need to cast if want to convert back to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dirty="0"/>
              <a:t>, or use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methods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Examples:</a:t>
            </a:r>
          </a:p>
          <a:p>
            <a:pPr lvl="1"/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</a:rPr>
              <a:t>childObj</a:t>
            </a:r>
            <a:r>
              <a:rPr lang="en-US" sz="2000" dirty="0"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*)</a:t>
            </a: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std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shared_ptr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childObj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std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dynamic_pointer_cast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ChildClass</a:t>
            </a:r>
            <a:r>
              <a:rPr lang="en-US" sz="2000" dirty="0"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615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Person camera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Third-Person Camera</a:t>
            </a:r>
          </a:p>
        </p:txBody>
      </p:sp>
    </p:spTree>
    <p:extLst>
      <p:ext uri="{BB962C8B-B14F-4D97-AF65-F5344CB8AC3E}">
        <p14:creationId xmlns:p14="http://schemas.microsoft.com/office/powerpoint/2010/main" val="30223393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181600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Non-continuous collision detection:</a:t>
            </a:r>
          </a:p>
          <a:p>
            <a:pPr lvl="1"/>
            <a:r>
              <a:rPr lang="en-US" dirty="0"/>
              <a:t>Detection</a:t>
            </a:r>
          </a:p>
          <a:p>
            <a:pPr lvl="2"/>
            <a:r>
              <a:rPr lang="en-US" dirty="0"/>
              <a:t>Are two shapes overlapping?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Make them not overlapping anymore</a:t>
            </a:r>
          </a:p>
          <a:p>
            <a:pPr lvl="1"/>
            <a:r>
              <a:rPr lang="en-US" dirty="0"/>
              <a:t>Response</a:t>
            </a:r>
          </a:p>
          <a:p>
            <a:pPr lvl="2"/>
            <a:r>
              <a:rPr lang="en-US" dirty="0"/>
              <a:t>Make them bounce off each other in some believable way</a:t>
            </a:r>
          </a:p>
          <a:p>
            <a:r>
              <a:rPr lang="en-US" dirty="0"/>
              <a:t>Continuous collision detection:</a:t>
            </a:r>
          </a:p>
          <a:p>
            <a:pPr lvl="1"/>
            <a:r>
              <a:rPr lang="en-US" dirty="0"/>
              <a:t>Analytic detection</a:t>
            </a:r>
          </a:p>
          <a:p>
            <a:pPr lvl="2"/>
            <a:r>
              <a:rPr lang="en-US" dirty="0"/>
              <a:t>Compute where two shapes will overlap</a:t>
            </a:r>
          </a:p>
          <a:p>
            <a:pPr lvl="1"/>
            <a:r>
              <a:rPr lang="en-US" dirty="0"/>
              <a:t>Translation</a:t>
            </a:r>
          </a:p>
          <a:p>
            <a:pPr lvl="2"/>
            <a:r>
              <a:rPr lang="en-US" dirty="0"/>
              <a:t>Translate them to exactly that point</a:t>
            </a:r>
          </a:p>
          <a:p>
            <a:pPr lvl="1"/>
            <a:r>
              <a:rPr lang="en-US" dirty="0"/>
              <a:t>Response</a:t>
            </a:r>
          </a:p>
          <a:p>
            <a:pPr lvl="2"/>
            <a:r>
              <a:rPr lang="en-US" dirty="0"/>
              <a:t>Same as above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7000" y="13525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81800" y="12001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1493" y="24955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19256" y="23431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79721" y="37147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97484" y="35623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1" idx="3"/>
          </p:cNvCxnSpPr>
          <p:nvPr/>
        </p:nvCxnSpPr>
        <p:spPr>
          <a:xfrm>
            <a:off x="7707084" y="3867150"/>
            <a:ext cx="674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1"/>
          </p:cNvCxnSpPr>
          <p:nvPr/>
        </p:nvCxnSpPr>
        <p:spPr>
          <a:xfrm flipH="1">
            <a:off x="6096000" y="4019550"/>
            <a:ext cx="3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42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1D83-B77E-4990-A42E-A1DDFA058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3F40A-696F-4327-BB65-6587BA1CD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C++ Anti-Tip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29194154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Ternary 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92D050"/>
                </a:solidFill>
                <a:latin typeface="Consolas"/>
              </a:rPr>
              <a:t>bool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check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frand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.5f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92D050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a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check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?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92D050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b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check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?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-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1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a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b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?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a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b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a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b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?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cout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cerr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&lt;&lt;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a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+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b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&lt;&lt;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endl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Cylinder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getCylinder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onCollide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Vector3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mtv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r>
              <a:rPr lang="en-US" dirty="0"/>
              <a:t>Engine gives you callbacks that let you know when an Entity is hit by another Entity</a:t>
            </a:r>
          </a:p>
          <a:p>
            <a:r>
              <a:rPr lang="en-US" dirty="0"/>
              <a:t>Allows you to appropriately change the velocities of each entity involved</a:t>
            </a:r>
          </a:p>
          <a:p>
            <a:pPr lvl="1"/>
            <a:r>
              <a:rPr lang="en-US" dirty="0"/>
              <a:t>Proportional to the difference in velocities</a:t>
            </a:r>
          </a:p>
          <a:p>
            <a:pPr lvl="1"/>
            <a:r>
              <a:rPr lang="en-US" dirty="0"/>
              <a:t>Exact physically correct collisions for these types of collisions covered in cs1971, come to hours if interested</a:t>
            </a:r>
          </a:p>
        </p:txBody>
      </p:sp>
    </p:spTree>
    <p:extLst>
      <p:ext uri="{BB962C8B-B14F-4D97-AF65-F5344CB8AC3E}">
        <p14:creationId xmlns:p14="http://schemas.microsoft.com/office/powerpoint/2010/main" val="3740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tip…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Hold up your right hand and repeat after us</a:t>
            </a:r>
          </a:p>
          <a:p>
            <a:pPr lvl="1"/>
            <a:r>
              <a:rPr lang="en-US" dirty="0"/>
              <a:t>“I will not”</a:t>
            </a:r>
          </a:p>
          <a:p>
            <a:pPr lvl="1"/>
            <a:r>
              <a:rPr lang="en-US" dirty="0"/>
              <a:t>“check for or respond to collisions”</a:t>
            </a:r>
          </a:p>
          <a:p>
            <a:pPr lvl="1"/>
            <a:r>
              <a:rPr lang="en-US" dirty="0"/>
              <a:t>“in an Entity’s </a:t>
            </a:r>
            <a:r>
              <a:rPr lang="en-US" dirty="0" err="1"/>
              <a:t>onTick</a:t>
            </a:r>
            <a:r>
              <a:rPr lang="en-US" dirty="0"/>
              <a:t>() method”</a:t>
            </a:r>
          </a:p>
          <a:p>
            <a:r>
              <a:rPr lang="en-US" dirty="0"/>
              <a:t>Tick all your entities, then collide all your entities in the World</a:t>
            </a:r>
          </a:p>
          <a:p>
            <a:pPr lvl="1"/>
            <a:r>
              <a:rPr lang="en-US" dirty="0"/>
              <a:t>“Multi-pass” logic we talked about before</a:t>
            </a:r>
          </a:p>
          <a:p>
            <a:pPr lvl="1"/>
            <a:r>
              <a:rPr lang="en-US" dirty="0"/>
              <a:t>Things will break if you don’t</a:t>
            </a:r>
          </a:p>
        </p:txBody>
      </p:sp>
    </p:spTree>
    <p:extLst>
      <p:ext uri="{BB962C8B-B14F-4D97-AF65-F5344CB8AC3E}">
        <p14:creationId xmlns:p14="http://schemas.microsoft.com/office/powerpoint/2010/main" val="29786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a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 to you</a:t>
            </a:r>
          </a:p>
          <a:p>
            <a:r>
              <a:rPr lang="en-US" dirty="0"/>
              <a:t>Be suspicious if …</a:t>
            </a:r>
          </a:p>
          <a:p>
            <a:pPr lvl="1"/>
            <a:r>
              <a:rPr lang="en-US" dirty="0"/>
              <a:t>A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doesn’t have a lot in common with other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A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interacts with other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in a very unconventional way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UI elements (menus, buttons, sliders,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23699-A2C5-4F8C-8EA5-3BB606026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41823"/>
            <a:ext cx="3352800" cy="3352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47A48-C338-40A9-91AA-7E347F23B50F}"/>
              </a:ext>
            </a:extLst>
          </p:cNvPr>
          <p:cNvCxnSpPr>
            <a:cxnSpLocks/>
          </p:cNvCxnSpPr>
          <p:nvPr/>
        </p:nvCxnSpPr>
        <p:spPr>
          <a:xfrm>
            <a:off x="4419600" y="1200151"/>
            <a:ext cx="4343400" cy="312419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977A48-FA42-412C-B5EE-0735B46A8AD1}"/>
              </a:ext>
            </a:extLst>
          </p:cNvPr>
          <p:cNvCxnSpPr>
            <a:cxnSpLocks/>
          </p:cNvCxnSpPr>
          <p:nvPr/>
        </p:nvCxnSpPr>
        <p:spPr>
          <a:xfrm flipV="1">
            <a:off x="4495800" y="1123950"/>
            <a:ext cx="4419600" cy="31242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64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086600" cy="3394472"/>
          </a:xfrm>
        </p:spPr>
        <p:txBody>
          <a:bodyPr/>
          <a:lstStyle/>
          <a:p>
            <a:r>
              <a:rPr lang="en-US" dirty="0"/>
              <a:t>An object should also do the following:</a:t>
            </a:r>
          </a:p>
          <a:p>
            <a:pPr lvl="1"/>
            <a:r>
              <a:rPr lang="en-US" dirty="0"/>
              <a:t>Tick each </a:t>
            </a:r>
            <a:r>
              <a:rPr lang="en-US" dirty="0" err="1"/>
              <a:t>tickable</a:t>
            </a:r>
            <a:r>
              <a:rPr lang="en-US" dirty="0"/>
              <a:t> component </a:t>
            </a:r>
          </a:p>
          <a:p>
            <a:pPr lvl="1"/>
            <a:r>
              <a:rPr lang="en-US" dirty="0"/>
              <a:t>Draw each </a:t>
            </a:r>
            <a:r>
              <a:rPr lang="en-US" dirty="0" err="1"/>
              <a:t>drawable</a:t>
            </a:r>
            <a:r>
              <a:rPr lang="en-US" dirty="0"/>
              <a:t> component </a:t>
            </a:r>
          </a:p>
        </p:txBody>
      </p:sp>
    </p:spTree>
    <p:extLst>
      <p:ext uri="{BB962C8B-B14F-4D97-AF65-F5344CB8AC3E}">
        <p14:creationId xmlns:p14="http://schemas.microsoft.com/office/powerpoint/2010/main" val="18343195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3058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dirty="0">
                <a:latin typeface="Consolas"/>
                <a:cs typeface="Consolas"/>
              </a:rPr>
              <a:t>void tick(</a:t>
            </a:r>
            <a:r>
              <a:rPr lang="en-US" sz="2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long </a:t>
            </a:r>
            <a:r>
              <a:rPr lang="en-US" sz="2000" dirty="0">
                <a:latin typeface="Consolas"/>
                <a:cs typeface="Consolas"/>
              </a:rPr>
              <a:t>b);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dirty="0">
                <a:latin typeface="Consolas"/>
                <a:cs typeface="Consolas"/>
              </a:rPr>
              <a:t>void draw(</a:t>
            </a:r>
            <a:r>
              <a:rPr lang="en-US" sz="20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GraphicsContext2D </a:t>
            </a:r>
            <a:r>
              <a:rPr lang="en-US" sz="2000" dirty="0">
                <a:latin typeface="Consolas"/>
                <a:cs typeface="Consolas"/>
              </a:rPr>
              <a:t>b);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730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7924800" cy="3505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System class</a:t>
            </a:r>
          </a:p>
          <a:p>
            <a:r>
              <a:rPr lang="en-US" dirty="0"/>
              <a:t>Each System stores a list of interested </a:t>
            </a:r>
            <a:r>
              <a:rPr lang="en-US" dirty="0" err="1"/>
              <a:t>GameObjects</a:t>
            </a:r>
            <a:r>
              <a:rPr lang="en-US" dirty="0"/>
              <a:t> and forwards relevant events to each of them</a:t>
            </a:r>
          </a:p>
          <a:p>
            <a:r>
              <a:rPr lang="en-US" dirty="0"/>
              <a:t>Systems organize shared behavior</a:t>
            </a:r>
          </a:p>
          <a:p>
            <a:pPr lvl="1"/>
            <a:r>
              <a:rPr lang="en-US" dirty="0"/>
              <a:t>For example, not all </a:t>
            </a:r>
            <a:r>
              <a:rPr lang="en-US" dirty="0" err="1"/>
              <a:t>GameObjects</a:t>
            </a:r>
            <a:r>
              <a:rPr lang="en-US" dirty="0"/>
              <a:t> will be drawn</a:t>
            </a:r>
          </a:p>
          <a:p>
            <a:pPr lvl="1"/>
            <a:r>
              <a:rPr lang="en-US" dirty="0" err="1"/>
              <a:t>DrawSystem</a:t>
            </a:r>
            <a:r>
              <a:rPr lang="en-US" dirty="0"/>
              <a:t> should only hold </a:t>
            </a:r>
            <a:r>
              <a:rPr lang="en-US" dirty="0" err="1"/>
              <a:t>GameObjects</a:t>
            </a:r>
            <a:r>
              <a:rPr lang="en-US" dirty="0"/>
              <a:t> that have Drawable Components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/>
              <a:t>TickSystem</a:t>
            </a:r>
            <a:r>
              <a:rPr lang="en-US" dirty="0"/>
              <a:t> calls </a:t>
            </a:r>
            <a:r>
              <a:rPr lang="en-US" sz="2000" dirty="0">
                <a:latin typeface="Consolas"/>
                <a:cs typeface="Consolas"/>
              </a:rPr>
              <a:t>tick(</a:t>
            </a:r>
            <a:r>
              <a:rPr lang="en-US" sz="2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float </a:t>
            </a:r>
            <a:r>
              <a:rPr lang="en-US" sz="2000" dirty="0">
                <a:latin typeface="Consolas"/>
                <a:cs typeface="Consolas"/>
              </a:rPr>
              <a:t>seconds)</a:t>
            </a:r>
            <a:r>
              <a:rPr lang="en-US" dirty="0"/>
              <a:t> on </a:t>
            </a:r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 err="1"/>
              <a:t>DrawSystem</a:t>
            </a:r>
            <a:r>
              <a:rPr lang="en-US" dirty="0"/>
              <a:t> calls </a:t>
            </a:r>
            <a:r>
              <a:rPr lang="en-US" sz="2100" dirty="0">
                <a:latin typeface="Consolas"/>
                <a:cs typeface="Consolas"/>
              </a:rPr>
              <a:t>draw(</a:t>
            </a:r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Graphics</a:t>
            </a:r>
            <a:r>
              <a:rPr lang="en-US" sz="21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dirty="0">
                <a:latin typeface="Consolas"/>
                <a:cs typeface="Consolas"/>
              </a:rPr>
              <a:t>*g)</a:t>
            </a:r>
            <a:r>
              <a:rPr lang="en-US" sz="2100" dirty="0"/>
              <a:t> </a:t>
            </a:r>
            <a:r>
              <a:rPr lang="en-US" dirty="0"/>
              <a:t>on </a:t>
            </a:r>
            <a:r>
              <a:rPr lang="en-US" dirty="0" err="1"/>
              <a:t>GameObjects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297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343400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Passing events to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600" dirty="0" err="1">
                <a:latin typeface="Consolas" panose="020B0609020204030204" pitchFamily="49" charset="0"/>
              </a:rPr>
              <a:t>s</a:t>
            </a:r>
            <a:r>
              <a:rPr lang="en-US" dirty="0"/>
              <a:t> in the wrong order leads to undesirable behavior</a:t>
            </a:r>
          </a:p>
          <a:p>
            <a:r>
              <a:rPr lang="en-US" dirty="0"/>
              <a:t>World can selectively update state in order</a:t>
            </a:r>
          </a:p>
          <a:p>
            <a:pPr lvl="1"/>
            <a:r>
              <a:rPr lang="en-US" dirty="0"/>
              <a:t>e.g. tick all </a:t>
            </a:r>
            <a:r>
              <a:rPr lang="en-US" dirty="0" err="1"/>
              <a:t>GameObjects</a:t>
            </a:r>
            <a:r>
              <a:rPr lang="en-US" dirty="0"/>
              <a:t> so they update position, *then* check for collisions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02" y="1200150"/>
            <a:ext cx="3669098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77" y="3333750"/>
            <a:ext cx="3277423" cy="174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73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Person is easy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Field-of-view is limited</a:t>
            </a:r>
          </a:p>
          <a:p>
            <a:r>
              <a:rPr lang="en-US" dirty="0"/>
              <a:t>Actions are (almost) always happening in the direction the player is looking</a:t>
            </a:r>
          </a:p>
          <a:p>
            <a:r>
              <a:rPr lang="en-US" dirty="0"/>
              <a:t>It’s how we see the real world</a:t>
            </a:r>
          </a:p>
        </p:txBody>
      </p:sp>
      <p:pic>
        <p:nvPicPr>
          <p:cNvPr id="4098" name="Picture 2" descr="http://www.jamesiliff.com/wp-content/uploads/2012/05/wolfenstein3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1027"/>
            <a:ext cx="41909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2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Draw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924800" cy="3394472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dirty="0" err="1"/>
              <a:t>TreeSet</a:t>
            </a:r>
            <a:endParaRPr lang="en-US" dirty="0"/>
          </a:p>
          <a:p>
            <a:pPr lvl="1"/>
            <a:r>
              <a:rPr lang="en-US" dirty="0"/>
              <a:t>log time lookup/insertion/removal</a:t>
            </a:r>
          </a:p>
          <a:p>
            <a:pPr lvl="1"/>
            <a:r>
              <a:rPr lang="en-US" dirty="0"/>
              <a:t>Predictable order (can set priority for drawing)</a:t>
            </a:r>
          </a:p>
          <a:p>
            <a:pPr lvl="1"/>
            <a:r>
              <a:rPr lang="en-US" dirty="0"/>
              <a:t>Adding the same </a:t>
            </a:r>
            <a:r>
              <a:rPr lang="en-US" dirty="0" err="1"/>
              <a:t>GameObject</a:t>
            </a:r>
            <a:r>
              <a:rPr lang="en-US" dirty="0"/>
              <a:t> twice won’t leave a duplicate</a:t>
            </a:r>
          </a:p>
          <a:p>
            <a:pPr lvl="1"/>
            <a:r>
              <a:rPr lang="en-US" dirty="0"/>
              <a:t>Requires custom comparator</a:t>
            </a:r>
          </a:p>
          <a:p>
            <a:r>
              <a:rPr lang="en-US" dirty="0"/>
              <a:t>Alternatively, set drawing layers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523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velocity while keys are held?</a:t>
            </a:r>
          </a:p>
          <a:p>
            <a:pPr lvl="1"/>
            <a:r>
              <a:rPr lang="en-US" dirty="0"/>
              <a:t>Too sudden</a:t>
            </a:r>
          </a:p>
          <a:p>
            <a:pPr lvl="1"/>
            <a:r>
              <a:rPr lang="en-US" dirty="0"/>
              <a:t>Can interact poorly with collisions</a:t>
            </a:r>
          </a:p>
          <a:p>
            <a:pPr lvl="2"/>
            <a:r>
              <a:rPr lang="en-US" dirty="0"/>
              <a:t>Not a huge deal this week, but will be in the future</a:t>
            </a:r>
          </a:p>
          <a:p>
            <a:r>
              <a:rPr lang="en-US" dirty="0"/>
              <a:t>Apply acceleration while keys are held?</a:t>
            </a:r>
          </a:p>
          <a:p>
            <a:pPr lvl="1"/>
            <a:r>
              <a:rPr lang="en-US" dirty="0"/>
              <a:t>Asteroids style movement!</a:t>
            </a:r>
          </a:p>
          <a:p>
            <a:pPr lvl="1"/>
            <a:r>
              <a:rPr lang="en-US" dirty="0"/>
              <a:t>Still not quite realistic</a:t>
            </a:r>
          </a:p>
          <a:p>
            <a:pPr lvl="1"/>
            <a:r>
              <a:rPr lang="en-US" dirty="0"/>
              <a:t>Most things have a max speed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23950"/>
            <a:ext cx="3733800" cy="3733800"/>
          </a:xfrm>
        </p:spPr>
      </p:pic>
    </p:spTree>
    <p:extLst>
      <p:ext uri="{BB962C8B-B14F-4D97-AF65-F5344CB8AC3E}">
        <p14:creationId xmlns:p14="http://schemas.microsoft.com/office/powerpoint/2010/main" val="248298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200150"/>
            <a:ext cx="7696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/>
                <a:cs typeface="Consolas"/>
              </a:rPr>
              <a:t>pos</a:t>
            </a:r>
            <a:r>
              <a:rPr lang="en-US" sz="2400" dirty="0">
                <a:latin typeface="Consolas"/>
                <a:cs typeface="Consolas"/>
              </a:rPr>
              <a:t> += </a:t>
            </a:r>
            <a:r>
              <a:rPr lang="en-US" sz="2400" dirty="0">
                <a:solidFill>
                  <a:schemeClr val="accent6"/>
                </a:solidFill>
                <a:latin typeface="Consolas"/>
                <a:cs typeface="Consolas"/>
              </a:rPr>
              <a:t>10</a:t>
            </a:r>
            <a:r>
              <a:rPr lang="en-US" sz="2400" dirty="0">
                <a:latin typeface="Consolas"/>
                <a:cs typeface="Consolas"/>
              </a:rPr>
              <a:t>;	  	</a:t>
            </a:r>
            <a:r>
              <a:rPr lang="en-US" sz="2400" dirty="0">
                <a:solidFill>
                  <a:srgbClr val="80A0FF"/>
                </a:solidFill>
                <a:latin typeface="Consolas" panose="020B0609020204030204" pitchFamily="49" charset="0"/>
              </a:rPr>
              <a:t>// jerky movement</a:t>
            </a:r>
            <a:endParaRPr lang="en-US" sz="2400" dirty="0">
              <a:latin typeface="Consolas"/>
              <a:cs typeface="Consolas"/>
            </a:endParaRPr>
          </a:p>
          <a:p>
            <a:endParaRPr lang="en-US" sz="2400" dirty="0">
              <a:latin typeface="Consolas"/>
              <a:cs typeface="Consolas"/>
            </a:endParaRPr>
          </a:p>
          <a:p>
            <a:r>
              <a:rPr lang="en-US" sz="2400" dirty="0" err="1">
                <a:latin typeface="Consolas"/>
                <a:cs typeface="Consolas"/>
              </a:rPr>
              <a:t>vel</a:t>
            </a:r>
            <a:r>
              <a:rPr lang="en-US" sz="2400" dirty="0">
                <a:latin typeface="Consolas"/>
                <a:cs typeface="Consolas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/>
                <a:cs typeface="Consolas"/>
              </a:rPr>
              <a:t>10</a:t>
            </a:r>
            <a:r>
              <a:rPr lang="en-US" sz="2400" dirty="0">
                <a:latin typeface="Consolas"/>
                <a:cs typeface="Consolas"/>
              </a:rPr>
              <a:t>;	  	</a:t>
            </a:r>
            <a:r>
              <a:rPr lang="en-US" sz="2400" dirty="0">
                <a:solidFill>
                  <a:srgbClr val="80A0FF"/>
                </a:solidFill>
                <a:latin typeface="Consolas" panose="020B0609020204030204" pitchFamily="49" charset="0"/>
              </a:rPr>
              <a:t>// constant velocity</a:t>
            </a:r>
            <a:endParaRPr lang="en-US" sz="2400" dirty="0">
              <a:latin typeface="Consolas"/>
              <a:cs typeface="Consolas"/>
            </a:endParaRPr>
          </a:p>
          <a:p>
            <a:r>
              <a:rPr lang="en-US" sz="2400" dirty="0" err="1">
                <a:latin typeface="Consolas"/>
                <a:cs typeface="Consolas"/>
              </a:rPr>
              <a:t>pos</a:t>
            </a:r>
            <a:r>
              <a:rPr lang="en-US" sz="2400" dirty="0">
                <a:latin typeface="Consolas"/>
                <a:cs typeface="Consolas"/>
              </a:rPr>
              <a:t> += </a:t>
            </a:r>
            <a:r>
              <a:rPr lang="en-US" sz="2400" dirty="0" err="1">
                <a:latin typeface="Consolas"/>
                <a:cs typeface="Consolas"/>
              </a:rPr>
              <a:t>vel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endParaRPr lang="en-US" sz="2400" dirty="0">
              <a:latin typeface="Consolas"/>
              <a:cs typeface="Consolas"/>
            </a:endParaRPr>
          </a:p>
          <a:p>
            <a:r>
              <a:rPr lang="en-US" sz="2400" dirty="0" err="1">
                <a:latin typeface="Consolas"/>
                <a:cs typeface="Consolas"/>
              </a:rPr>
              <a:t>acc</a:t>
            </a:r>
            <a:r>
              <a:rPr lang="en-US" sz="2400" dirty="0">
                <a:latin typeface="Consolas"/>
                <a:cs typeface="Consolas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r>
              <a:rPr lang="en-US" sz="2400" dirty="0" err="1">
                <a:latin typeface="Consolas"/>
                <a:cs typeface="Consolas"/>
              </a:rPr>
              <a:t>vel</a:t>
            </a:r>
            <a:r>
              <a:rPr lang="en-US" sz="2400" dirty="0">
                <a:latin typeface="Consolas"/>
                <a:cs typeface="Consolas"/>
              </a:rPr>
              <a:t> += </a:t>
            </a:r>
            <a:r>
              <a:rPr lang="en-US" sz="2400" dirty="0" err="1">
                <a:latin typeface="Consolas"/>
                <a:cs typeface="Consolas"/>
              </a:rPr>
              <a:t>acc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r>
              <a:rPr lang="en-US" sz="2400" dirty="0" err="1">
                <a:latin typeface="Consolas"/>
                <a:cs typeface="Consolas"/>
              </a:rPr>
              <a:t>pos</a:t>
            </a:r>
            <a:r>
              <a:rPr lang="en-US" sz="2400" dirty="0">
                <a:latin typeface="Consolas"/>
                <a:cs typeface="Consolas"/>
              </a:rPr>
              <a:t> += </a:t>
            </a:r>
            <a:r>
              <a:rPr lang="en-US" sz="2400" dirty="0" err="1">
                <a:latin typeface="Consolas"/>
                <a:cs typeface="Consolas"/>
              </a:rPr>
              <a:t>vel</a:t>
            </a:r>
            <a:r>
              <a:rPr lang="en-US" sz="2400" dirty="0">
                <a:latin typeface="Consolas"/>
                <a:cs typeface="Consolas"/>
              </a:rPr>
              <a:t>;	</a:t>
            </a:r>
            <a:r>
              <a:rPr lang="en-US" sz="2400" dirty="0">
                <a:solidFill>
                  <a:srgbClr val="80A0FF"/>
                </a:solidFill>
                <a:latin typeface="Consolas" panose="020B0609020204030204" pitchFamily="49" charset="0"/>
              </a:rPr>
              <a:t>// smoother, but not perfect</a:t>
            </a: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39419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velocity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00151"/>
                <a:ext cx="4232186" cy="339447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goalVelocity</a:t>
                </a:r>
                <a:r>
                  <a:rPr lang="en-US" dirty="0"/>
                  <a:t> set directly from arrow keys</a:t>
                </a:r>
              </a:p>
              <a:p>
                <a:r>
                  <a:rPr lang="en-US" dirty="0"/>
                  <a:t>Gradually set </a:t>
                </a:r>
                <a:r>
                  <a:rPr lang="en-US" sz="2000" dirty="0">
                    <a:solidFill>
                      <a:srgbClr val="FFC000"/>
                    </a:solidFill>
                    <a:latin typeface="Consolas" pitchFamily="49" charset="0"/>
                    <a:cs typeface="Consolas" pitchFamily="49" charset="0"/>
                  </a:rPr>
                  <a:t>velocity</a:t>
                </a:r>
                <a:r>
                  <a:rPr lang="en-US" dirty="0"/>
                  <a:t> to </a:t>
                </a:r>
                <a:r>
                  <a:rPr lang="en-US" sz="2000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goalVelocity</a:t>
                </a:r>
                <a:endParaRPr lang="en-US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dirty="0"/>
                  <a:t>By applying an acceleration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𝑐𝑢𝑟𝑟𝑒𝑛𝑡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00151"/>
                <a:ext cx="4232186" cy="3394472"/>
              </a:xfrm>
              <a:blipFill rotWithShape="1">
                <a:blip r:embed="rId3"/>
                <a:stretch>
                  <a:fillRect l="-2450" t="-1975" r="-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9000"/>
                    </a14:imgEffect>
                    <a14:imgEffect>
                      <a14:brightnessContrast bright="-25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4" t="13893" r="87127" b="82569"/>
          <a:stretch/>
        </p:blipFill>
        <p:spPr>
          <a:xfrm>
            <a:off x="5955740" y="3445458"/>
            <a:ext cx="390525" cy="628650"/>
          </a:xfrm>
        </p:spPr>
      </p:pic>
      <p:grpSp>
        <p:nvGrpSpPr>
          <p:cNvPr id="154" name="Group 153"/>
          <p:cNvGrpSpPr/>
          <p:nvPr/>
        </p:nvGrpSpPr>
        <p:grpSpPr>
          <a:xfrm>
            <a:off x="8099586" y="1445009"/>
            <a:ext cx="849825" cy="2629099"/>
            <a:chOff x="8099586" y="1445009"/>
            <a:chExt cx="849825" cy="2629099"/>
          </a:xfrm>
        </p:grpSpPr>
        <p:pic>
          <p:nvPicPr>
            <p:cNvPr id="35" name="Content Placeholder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9000"/>
                      </a14:imgEffect>
                      <a14:imgEffect>
                        <a14:brightnessContrast bright="-25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" t="13893" r="87127" b="82569"/>
            <a:stretch/>
          </p:blipFill>
          <p:spPr>
            <a:xfrm>
              <a:off x="8205512" y="3445458"/>
              <a:ext cx="390525" cy="628650"/>
            </a:xfrm>
            <a:prstGeom prst="rect">
              <a:avLst/>
            </a:prstGeom>
          </p:spPr>
        </p:pic>
        <p:grpSp>
          <p:nvGrpSpPr>
            <p:cNvPr id="77" name="Group 76"/>
            <p:cNvGrpSpPr/>
            <p:nvPr/>
          </p:nvGrpSpPr>
          <p:grpSpPr>
            <a:xfrm>
              <a:off x="8099586" y="1445009"/>
              <a:ext cx="849825" cy="556433"/>
              <a:chOff x="6717982" y="1844040"/>
              <a:chExt cx="1280160" cy="838200"/>
            </a:xfrm>
          </p:grpSpPr>
          <p:grpSp>
            <p:nvGrpSpPr>
              <p:cNvPr id="78" name="Group 77"/>
              <p:cNvGrpSpPr/>
              <p:nvPr/>
            </p:nvGrpSpPr>
            <p:grpSpPr>
              <a:xfrm rot="10800000">
                <a:off x="7617142" y="2301239"/>
                <a:ext cx="381000" cy="381000"/>
                <a:chOff x="5612130" y="1123950"/>
                <a:chExt cx="381000" cy="381000"/>
              </a:xfrm>
            </p:grpSpPr>
            <p:sp>
              <p:nvSpPr>
                <p:cNvPr id="88" name="Rounded Rectangle 87"/>
                <p:cNvSpPr/>
                <p:nvPr/>
              </p:nvSpPr>
              <p:spPr>
                <a:xfrm>
                  <a:off x="5612130" y="1123950"/>
                  <a:ext cx="381000" cy="381000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>
                <a:xfrm flipH="1">
                  <a:off x="565023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6717982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86" name="Rounded Rectangle 85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86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 rot="16200000">
                <a:off x="7167562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Arrow Connector 84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 rot="5400000">
                <a:off x="7167562" y="1844040"/>
                <a:ext cx="381000" cy="381000"/>
                <a:chOff x="6537960" y="1123950"/>
                <a:chExt cx="381000" cy="38100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mall new right"/>
            <p:cNvCxnSpPr/>
            <p:nvPr/>
          </p:nvCxnSpPr>
          <p:spPr>
            <a:xfrm>
              <a:off x="8291416" y="3223451"/>
              <a:ext cx="57121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mall new right"/>
            <p:cNvCxnSpPr/>
            <p:nvPr/>
          </p:nvCxnSpPr>
          <p:spPr>
            <a:xfrm>
              <a:off x="8291416" y="2503674"/>
              <a:ext cx="571210" cy="0"/>
            </a:xfrm>
            <a:prstGeom prst="straightConnector1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5844101" y="1445010"/>
            <a:ext cx="849822" cy="1796733"/>
            <a:chOff x="5844101" y="1445010"/>
            <a:chExt cx="849822" cy="1796733"/>
          </a:xfrm>
        </p:grpSpPr>
        <p:grpSp>
          <p:nvGrpSpPr>
            <p:cNvPr id="63" name="Group 62"/>
            <p:cNvGrpSpPr/>
            <p:nvPr/>
          </p:nvGrpSpPr>
          <p:grpSpPr>
            <a:xfrm>
              <a:off x="5844101" y="1445010"/>
              <a:ext cx="849822" cy="556433"/>
              <a:chOff x="6717985" y="1844040"/>
              <a:chExt cx="1280155" cy="838200"/>
            </a:xfrm>
          </p:grpSpPr>
          <p:grpSp>
            <p:nvGrpSpPr>
              <p:cNvPr id="24" name="Group 23"/>
              <p:cNvGrpSpPr/>
              <p:nvPr/>
            </p:nvGrpSpPr>
            <p:grpSpPr>
              <a:xfrm rot="10800000">
                <a:off x="7617140" y="2301239"/>
                <a:ext cx="381000" cy="381000"/>
                <a:chOff x="5612130" y="1123950"/>
                <a:chExt cx="381000" cy="381000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5612130" y="1123950"/>
                  <a:ext cx="381000" cy="381000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65023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6717985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 rot="16200000">
                <a:off x="7167564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Arrow Connector 46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 rot="5400000">
                <a:off x="7167561" y="1844040"/>
                <a:ext cx="381000" cy="381000"/>
                <a:chOff x="6537960" y="1123950"/>
                <a:chExt cx="381000" cy="381000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mall new right"/>
            <p:cNvCxnSpPr/>
            <p:nvPr/>
          </p:nvCxnSpPr>
          <p:spPr>
            <a:xfrm>
              <a:off x="6101937" y="2520819"/>
              <a:ext cx="571210" cy="0"/>
            </a:xfrm>
            <a:prstGeom prst="straightConnector1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 flipV="1">
              <a:off x="6135267" y="3214311"/>
              <a:ext cx="27432" cy="27432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689386" y="1445656"/>
            <a:ext cx="849825" cy="2628452"/>
            <a:chOff x="4689386" y="1445656"/>
            <a:chExt cx="849825" cy="2628452"/>
          </a:xfrm>
        </p:grpSpPr>
        <p:pic>
          <p:nvPicPr>
            <p:cNvPr id="7" name="Content Placeholder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9000"/>
                      </a14:imgEffect>
                      <a14:imgEffect>
                        <a14:brightnessContrast bright="-25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13893" r="92650" b="82569"/>
            <a:stretch/>
          </p:blipFill>
          <p:spPr>
            <a:xfrm>
              <a:off x="4776564" y="3445458"/>
              <a:ext cx="361950" cy="62865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4689386" y="1445656"/>
              <a:ext cx="849825" cy="556433"/>
              <a:chOff x="5326380" y="1074420"/>
              <a:chExt cx="1280160" cy="8382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5326380" y="1531620"/>
                <a:ext cx="381000" cy="381000"/>
                <a:chOff x="6537960" y="1123950"/>
                <a:chExt cx="381000" cy="38100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 rot="16200000">
                <a:off x="5775960" y="1531620"/>
                <a:ext cx="381000" cy="381000"/>
                <a:chOff x="6537960" y="1123950"/>
                <a:chExt cx="381000" cy="381000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6225540" y="1531620"/>
                <a:ext cx="381000" cy="381000"/>
                <a:chOff x="6537960" y="1123950"/>
                <a:chExt cx="381000" cy="381000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 rot="5400000">
                <a:off x="5775960" y="1074420"/>
                <a:ext cx="381000" cy="381000"/>
                <a:chOff x="6537960" y="1123950"/>
                <a:chExt cx="381000" cy="38100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Oval 106"/>
            <p:cNvSpPr/>
            <p:nvPr/>
          </p:nvSpPr>
          <p:spPr>
            <a:xfrm flipV="1">
              <a:off x="4978688" y="3214311"/>
              <a:ext cx="27432" cy="27432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flipV="1">
              <a:off x="4988700" y="2508699"/>
              <a:ext cx="27432" cy="2743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967095" y="1445010"/>
            <a:ext cx="852822" cy="2629098"/>
            <a:chOff x="6967095" y="1445010"/>
            <a:chExt cx="852822" cy="2629098"/>
          </a:xfrm>
        </p:grpSpPr>
        <p:pic>
          <p:nvPicPr>
            <p:cNvPr id="110" name="Content Placeholder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9000"/>
                      </a14:imgEffect>
                      <a14:imgEffect>
                        <a14:brightnessContrast bright="-25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" t="13893" r="87127" b="82569"/>
            <a:stretch/>
          </p:blipFill>
          <p:spPr>
            <a:xfrm>
              <a:off x="7076717" y="3445458"/>
              <a:ext cx="390525" cy="628650"/>
            </a:xfrm>
            <a:prstGeom prst="rect">
              <a:avLst/>
            </a:prstGeom>
          </p:spPr>
        </p:pic>
        <p:grpSp>
          <p:nvGrpSpPr>
            <p:cNvPr id="111" name="Group 110"/>
            <p:cNvGrpSpPr/>
            <p:nvPr/>
          </p:nvGrpSpPr>
          <p:grpSpPr>
            <a:xfrm>
              <a:off x="6967095" y="1445010"/>
              <a:ext cx="849825" cy="556433"/>
              <a:chOff x="6717982" y="1844040"/>
              <a:chExt cx="1280160" cy="838200"/>
            </a:xfrm>
          </p:grpSpPr>
          <p:grpSp>
            <p:nvGrpSpPr>
              <p:cNvPr id="112" name="Group 111"/>
              <p:cNvGrpSpPr/>
              <p:nvPr/>
            </p:nvGrpSpPr>
            <p:grpSpPr>
              <a:xfrm rot="10800000">
                <a:off x="7617142" y="2301239"/>
                <a:ext cx="381000" cy="381000"/>
                <a:chOff x="5612130" y="1123950"/>
                <a:chExt cx="381000" cy="381000"/>
              </a:xfrm>
            </p:grpSpPr>
            <p:sp>
              <p:nvSpPr>
                <p:cNvPr id="122" name="Rounded Rectangle 121"/>
                <p:cNvSpPr/>
                <p:nvPr/>
              </p:nvSpPr>
              <p:spPr>
                <a:xfrm>
                  <a:off x="5612130" y="1123950"/>
                  <a:ext cx="381000" cy="381000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3" name="Straight Arrow Connector 122"/>
                <p:cNvCxnSpPr/>
                <p:nvPr/>
              </p:nvCxnSpPr>
              <p:spPr>
                <a:xfrm flipH="1">
                  <a:off x="565023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6717982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120" name="Rounded Rectangle 119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/>
              <p:cNvGrpSpPr/>
              <p:nvPr/>
            </p:nvGrpSpPr>
            <p:grpSpPr>
              <a:xfrm rot="16200000">
                <a:off x="7167562" y="2301240"/>
                <a:ext cx="381000" cy="381000"/>
                <a:chOff x="6537960" y="1123950"/>
                <a:chExt cx="381000" cy="381000"/>
              </a:xfrm>
            </p:grpSpPr>
            <p:sp>
              <p:nvSpPr>
                <p:cNvPr id="118" name="Rounded Rectangle 117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/>
              <p:cNvGrpSpPr/>
              <p:nvPr/>
            </p:nvGrpSpPr>
            <p:grpSpPr>
              <a:xfrm rot="5400000">
                <a:off x="7167562" y="1844040"/>
                <a:ext cx="381000" cy="381000"/>
                <a:chOff x="6537960" y="1123950"/>
                <a:chExt cx="381000" cy="381000"/>
              </a:xfrm>
            </p:grpSpPr>
            <p:sp>
              <p:nvSpPr>
                <p:cNvPr id="116" name="Rounded Rectangle 115"/>
                <p:cNvSpPr/>
                <p:nvPr/>
              </p:nvSpPr>
              <p:spPr>
                <a:xfrm>
                  <a:off x="6537960" y="1123950"/>
                  <a:ext cx="381000" cy="381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6576060" y="1314450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4" name="small new right"/>
            <p:cNvCxnSpPr/>
            <p:nvPr/>
          </p:nvCxnSpPr>
          <p:spPr>
            <a:xfrm>
              <a:off x="7248707" y="2509533"/>
              <a:ext cx="571210" cy="0"/>
            </a:xfrm>
            <a:prstGeom prst="straightConnector1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mall new right"/>
            <p:cNvCxnSpPr/>
            <p:nvPr/>
          </p:nvCxnSpPr>
          <p:spPr>
            <a:xfrm>
              <a:off x="7235860" y="3239601"/>
              <a:ext cx="298452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mall new right"/>
          <p:cNvCxnSpPr/>
          <p:nvPr/>
        </p:nvCxnSpPr>
        <p:spPr>
          <a:xfrm>
            <a:off x="6101937" y="2903982"/>
            <a:ext cx="57121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 flipV="1">
            <a:off x="4992404" y="2876550"/>
            <a:ext cx="27432" cy="2743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mall new right"/>
          <p:cNvCxnSpPr/>
          <p:nvPr/>
        </p:nvCxnSpPr>
        <p:spPr>
          <a:xfrm>
            <a:off x="7534312" y="2876550"/>
            <a:ext cx="2826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 flipV="1">
            <a:off x="8825166" y="2862834"/>
            <a:ext cx="27432" cy="2743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9" grpId="0" animBg="1"/>
      <p:bldP spid="15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48199" y="1389788"/>
            <a:ext cx="4078941" cy="3200400"/>
            <a:chOff x="3962400" y="1047750"/>
            <a:chExt cx="4953000" cy="3886200"/>
          </a:xfrm>
        </p:grpSpPr>
        <p:sp>
          <p:nvSpPr>
            <p:cNvPr id="5" name="Rounded Rectangle 4"/>
            <p:cNvSpPr/>
            <p:nvPr/>
          </p:nvSpPr>
          <p:spPr>
            <a:xfrm>
              <a:off x="3962400" y="1047750"/>
              <a:ext cx="4953000" cy="3886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9600" y="4055975"/>
              <a:ext cx="1256746" cy="560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World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Responsibilities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5051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Represents all “entities” in a single space</a:t>
            </a:r>
          </a:p>
          <a:p>
            <a:pPr lvl="1"/>
            <a:r>
              <a:rPr lang="en-US" dirty="0"/>
              <a:t>“Owns” game coordinate system</a:t>
            </a:r>
          </a:p>
          <a:p>
            <a:r>
              <a:rPr lang="en-US" dirty="0"/>
              <a:t>Centralizes entity management</a:t>
            </a:r>
          </a:p>
          <a:p>
            <a:pPr lvl="1"/>
            <a:r>
              <a:rPr lang="en-US" dirty="0"/>
              <a:t>Maintains list, add/remove via queues, iterating over copy, or a fancy backwards iteration</a:t>
            </a:r>
          </a:p>
          <a:p>
            <a:pPr lvl="2"/>
            <a:r>
              <a:rPr lang="en-US" dirty="0"/>
              <a:t>Backwards iteration and iteration over copy to prevent concurrent modification</a:t>
            </a:r>
          </a:p>
          <a:p>
            <a:pPr lvl="1"/>
            <a:r>
              <a:rPr lang="en-US" dirty="0"/>
              <a:t>Passes ticks and draws to entities</a:t>
            </a:r>
          </a:p>
          <a:p>
            <a:r>
              <a:rPr lang="en-US" dirty="0"/>
              <a:t>Handles global logic</a:t>
            </a:r>
          </a:p>
          <a:p>
            <a:pPr lvl="1"/>
            <a:r>
              <a:rPr lang="en-US" dirty="0"/>
              <a:t>Anything beyond the scope of a single entity</a:t>
            </a:r>
          </a:p>
          <a:p>
            <a:pPr lvl="1"/>
            <a:r>
              <a:rPr lang="en-US" dirty="0"/>
              <a:t>E.g. providing collision detection callbacks to entities and handling mouse/key/other input events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800600" y="1547581"/>
            <a:ext cx="3750392" cy="2167169"/>
            <a:chOff x="4800600" y="1547581"/>
            <a:chExt cx="3750392" cy="2167169"/>
          </a:xfrm>
        </p:grpSpPr>
        <p:sp>
          <p:nvSpPr>
            <p:cNvPr id="4" name="Rounded Rectangle 3"/>
            <p:cNvSpPr/>
            <p:nvPr/>
          </p:nvSpPr>
          <p:spPr>
            <a:xfrm>
              <a:off x="4800600" y="1547581"/>
              <a:ext cx="3750392" cy="216716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84833" y="3269218"/>
              <a:ext cx="1034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Entities</a:t>
              </a:r>
            </a:p>
          </p:txBody>
        </p:sp>
      </p:grpSp>
      <p:sp>
        <p:nvSpPr>
          <p:cNvPr id="78" name="Cloud 77"/>
          <p:cNvSpPr/>
          <p:nvPr/>
        </p:nvSpPr>
        <p:spPr>
          <a:xfrm>
            <a:off x="6273546" y="3751988"/>
            <a:ext cx="1948434" cy="80096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 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97268" y="1890522"/>
            <a:ext cx="1437132" cy="1062228"/>
            <a:chOff x="6553200" y="1885950"/>
            <a:chExt cx="1752600" cy="1295400"/>
          </a:xfrm>
        </p:grpSpPr>
        <p:sp>
          <p:nvSpPr>
            <p:cNvPr id="24" name="Rectangle 23"/>
            <p:cNvSpPr/>
            <p:nvPr/>
          </p:nvSpPr>
          <p:spPr>
            <a:xfrm>
              <a:off x="6934200" y="1885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8000" y="1962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1800" y="20383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05600" y="21145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9400" y="21907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53200" y="2266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Bullet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7271512" y="2732278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Player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15000" y="1657350"/>
            <a:ext cx="1437132" cy="1062228"/>
            <a:chOff x="4572000" y="1581150"/>
            <a:chExt cx="1752600" cy="1295400"/>
          </a:xfrm>
        </p:grpSpPr>
        <p:sp>
          <p:nvSpPr>
            <p:cNvPr id="30" name="Rectangle 29"/>
            <p:cNvSpPr/>
            <p:nvPr/>
          </p:nvSpPr>
          <p:spPr>
            <a:xfrm>
              <a:off x="4953000" y="1581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573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800600" y="17335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4400" y="18097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48200" y="18859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72000" y="1962150"/>
              <a:ext cx="1371600" cy="9144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Enemy</a:t>
              </a:r>
            </a:p>
          </p:txBody>
        </p:sp>
      </p:grpSp>
      <p:sp>
        <p:nvSpPr>
          <p:cNvPr id="77" name="Rectangle 76"/>
          <p:cNvSpPr/>
          <p:nvPr/>
        </p:nvSpPr>
        <p:spPr>
          <a:xfrm>
            <a:off x="6038088" y="2647950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Boss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875966" y="2111172"/>
            <a:ext cx="1124712" cy="749808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663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-0.04514 0.089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44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9.87654E-7 L -0.14636 -0.0447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-225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03038 0.0907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53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4568E-6 L -0.17327 -0.13364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66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32099E-6 L -0.08855 -0.0283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4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8" grpId="0" animBg="1"/>
      <p:bldP spid="76" grpId="0" uiExpand="1" animBg="1"/>
      <p:bldP spid="76" grpId="1" uiExpand="1" animBg="1"/>
      <p:bldP spid="77" grpId="0" uiExpand="1" animBg="1"/>
      <p:bldP spid="77" grpId="1" uiExpand="1" animBg="1"/>
      <p:bldP spid="74" grpId="0" uiExpand="1" animBg="1"/>
      <p:bldP spid="74" grpId="1" uiExpand="1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 spcCol="457200">
            <a:normAutofit fontScale="70000" lnSpcReduction="20000"/>
          </a:bodyPr>
          <a:lstStyle/>
          <a:p>
            <a:r>
              <a:rPr lang="en-US" dirty="0"/>
              <a:t>Single logical “object” within the game</a:t>
            </a:r>
          </a:p>
          <a:p>
            <a:pPr lvl="1"/>
            <a:r>
              <a:rPr lang="en-US" dirty="0"/>
              <a:t>Stores all state relevant to itself, e.g. drawing information, collision shape, HP, attack </a:t>
            </a:r>
            <a:r>
              <a:rPr lang="en-US" dirty="0" err="1"/>
              <a:t>cooldown</a:t>
            </a:r>
            <a:r>
              <a:rPr lang="en-US" dirty="0"/>
              <a:t>, etc…</a:t>
            </a:r>
          </a:p>
          <a:p>
            <a:r>
              <a:rPr lang="en-US" dirty="0"/>
              <a:t>Hierarchical representation</a:t>
            </a:r>
          </a:p>
          <a:p>
            <a:pPr lvl="1"/>
            <a:r>
              <a:rPr lang="en-US" dirty="0"/>
              <a:t>High-level subclasses in engine, low-level in game</a:t>
            </a:r>
          </a:p>
          <a:p>
            <a:pPr lvl="1"/>
            <a:r>
              <a:rPr lang="en-US" dirty="0"/>
              <a:t>Each additional layer adds a specific set of functionalities</a:t>
            </a:r>
          </a:p>
          <a:p>
            <a:r>
              <a:rPr lang="en-US" dirty="0"/>
              <a:t>Receives events from World</a:t>
            </a:r>
          </a:p>
          <a:p>
            <a:pPr lvl="1"/>
            <a:r>
              <a:rPr lang="en-US" dirty="0"/>
              <a:t>More than just </a:t>
            </a:r>
            <a:r>
              <a:rPr lang="en-US" dirty="0" err="1"/>
              <a:t>tick+draw</a:t>
            </a:r>
            <a:r>
              <a:rPr lang="en-US" dirty="0"/>
              <a:t>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96149" y="2305050"/>
            <a:ext cx="943356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Bullet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02395" y="3301314"/>
            <a:ext cx="94335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Player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9563" y="3301314"/>
            <a:ext cx="943356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Enemy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96078" y="4450842"/>
            <a:ext cx="943356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4400" y="2305050"/>
            <a:ext cx="943356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Background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84866" y="1390650"/>
            <a:ext cx="943356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Entity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84866" y="2305050"/>
            <a:ext cx="943356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Damagable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20" idx="0"/>
            <a:endCxn id="19" idx="2"/>
          </p:cNvCxnSpPr>
          <p:nvPr/>
        </p:nvCxnSpPr>
        <p:spPr>
          <a:xfrm flipV="1">
            <a:off x="5667756" y="3834714"/>
            <a:ext cx="433485" cy="6161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25" idx="2"/>
          </p:cNvCxnSpPr>
          <p:nvPr/>
        </p:nvCxnSpPr>
        <p:spPr>
          <a:xfrm flipH="1" flipV="1">
            <a:off x="6656544" y="2838450"/>
            <a:ext cx="617529" cy="4628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0"/>
            <a:endCxn id="25" idx="2"/>
          </p:cNvCxnSpPr>
          <p:nvPr/>
        </p:nvCxnSpPr>
        <p:spPr>
          <a:xfrm flipV="1">
            <a:off x="6101241" y="2838450"/>
            <a:ext cx="555303" cy="4628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0"/>
          </p:cNvCxnSpPr>
          <p:nvPr/>
        </p:nvCxnSpPr>
        <p:spPr>
          <a:xfrm flipV="1">
            <a:off x="6656544" y="1924050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0"/>
            <a:endCxn id="22" idx="3"/>
          </p:cNvCxnSpPr>
          <p:nvPr/>
        </p:nvCxnSpPr>
        <p:spPr>
          <a:xfrm flipH="1" flipV="1">
            <a:off x="7128222" y="1657350"/>
            <a:ext cx="1139605" cy="647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1" idx="0"/>
            <a:endCxn id="22" idx="1"/>
          </p:cNvCxnSpPr>
          <p:nvPr/>
        </p:nvCxnSpPr>
        <p:spPr>
          <a:xfrm flipV="1">
            <a:off x="5196078" y="1657350"/>
            <a:ext cx="988788" cy="647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3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2" grpId="0" uiExpand="1" animBg="1"/>
      <p:bldP spid="19" grpId="0" uiExpand="1" animBg="1"/>
      <p:bldP spid="20" grpId="0" uiExpand="1" animBg="1"/>
      <p:bldP spid="21" grpId="0" uiExpand="1" animBg="1"/>
      <p:bldP spid="22" grpId="0" animBg="1"/>
      <p:bldP spid="25" grpId="0" uiExpan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spcCol="457200">
            <a:normAutofit fontScale="62500" lnSpcReduction="20000"/>
          </a:bodyPr>
          <a:lstStyle/>
          <a:p>
            <a:r>
              <a:rPr lang="en-US" dirty="0"/>
              <a:t>May draw, may not</a:t>
            </a:r>
          </a:p>
          <a:p>
            <a:pPr lvl="1"/>
            <a:r>
              <a:rPr lang="en-US" dirty="0" err="1"/>
              <a:t>Spawners</a:t>
            </a:r>
            <a:r>
              <a:rPr lang="en-US" dirty="0"/>
              <a:t>, timers, force fields don’t</a:t>
            </a:r>
          </a:p>
          <a:p>
            <a:r>
              <a:rPr lang="en-US" dirty="0"/>
              <a:t>May use ticks, may not</a:t>
            </a:r>
          </a:p>
          <a:p>
            <a:pPr lvl="1"/>
            <a:r>
              <a:rPr lang="en-US" dirty="0"/>
              <a:t>Static environment, background don’t</a:t>
            </a:r>
          </a:p>
          <a:p>
            <a:r>
              <a:rPr lang="en-US" dirty="0"/>
              <a:t>Most will probably do both though</a:t>
            </a:r>
          </a:p>
          <a:p>
            <a:pPr lvl="1"/>
            <a:r>
              <a:rPr lang="en-US" dirty="0"/>
              <a:t>Player, enemies, items, pickups, and many more</a:t>
            </a:r>
          </a:p>
          <a:p>
            <a:r>
              <a:rPr lang="en-US" dirty="0"/>
              <a:t>Player input?</a:t>
            </a:r>
          </a:p>
          <a:p>
            <a:pPr lvl="1"/>
            <a:r>
              <a:rPr lang="en-US" dirty="0"/>
              <a:t>Better handled by World (the boundary between program and game)</a:t>
            </a:r>
          </a:p>
          <a:p>
            <a:r>
              <a:rPr lang="en-US" dirty="0"/>
              <a:t>Determine collisions with other Entities?</a:t>
            </a:r>
          </a:p>
          <a:p>
            <a:pPr lvl="1"/>
            <a:r>
              <a:rPr lang="en-US" dirty="0"/>
              <a:t>Better handled by World (the collection of all entities)</a:t>
            </a:r>
          </a:p>
          <a:p>
            <a:r>
              <a:rPr lang="en-US" dirty="0"/>
              <a:t>Respond to collisions with other Entities?</a:t>
            </a:r>
          </a:p>
          <a:p>
            <a:pPr lvl="1"/>
            <a:r>
              <a:rPr lang="en-US" dirty="0"/>
              <a:t>Handled by Entities, allows each Entity to uniquely specify how it responds</a:t>
            </a:r>
          </a:p>
        </p:txBody>
      </p:sp>
    </p:spTree>
    <p:extLst>
      <p:ext uri="{BB962C8B-B14F-4D97-AF65-F5344CB8AC3E}">
        <p14:creationId xmlns:p14="http://schemas.microsoft.com/office/powerpoint/2010/main" val="37261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the environment?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week, the environment is just the y=0 plane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minecraft</a:t>
            </a:r>
            <a:r>
              <a:rPr lang="en-US" dirty="0"/>
              <a:t>, it will be a bunch of cubes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platformer</a:t>
            </a:r>
            <a:r>
              <a:rPr lang="en-US" dirty="0"/>
              <a:t>, it will be a bunch of polygons</a:t>
            </a:r>
          </a:p>
          <a:p>
            <a:r>
              <a:rPr lang="en-US" dirty="0"/>
              <a:t>How the environment is represented determines how entities must be represented</a:t>
            </a:r>
          </a:p>
          <a:p>
            <a:pPr lvl="1"/>
            <a:r>
              <a:rPr lang="en-US" dirty="0"/>
              <a:t>For warmup, cylinders work great!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minecraft</a:t>
            </a:r>
            <a:r>
              <a:rPr lang="en-US" dirty="0"/>
              <a:t>, boxes work great!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platformer</a:t>
            </a:r>
            <a:r>
              <a:rPr lang="en-US" dirty="0"/>
              <a:t>, ellipsoids work great!</a:t>
            </a:r>
          </a:p>
          <a:p>
            <a:r>
              <a:rPr lang="en-US" dirty="0"/>
              <a:t>We can even mix collision systems – more about that in upcoming weeks</a:t>
            </a:r>
          </a:p>
        </p:txBody>
      </p:sp>
    </p:spTree>
    <p:extLst>
      <p:ext uri="{BB962C8B-B14F-4D97-AF65-F5344CB8AC3E}">
        <p14:creationId xmlns:p14="http://schemas.microsoft.com/office/powerpoint/2010/main" val="12306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 Representation (Common Engine)</a:t>
            </a:r>
          </a:p>
        </p:txBody>
      </p:sp>
    </p:spTree>
    <p:extLst>
      <p:ext uri="{BB962C8B-B14F-4D97-AF65-F5344CB8AC3E}">
        <p14:creationId xmlns:p14="http://schemas.microsoft.com/office/powerpoint/2010/main" val="22824922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(Almost) every Entity minimally needs to be able to:</a:t>
            </a:r>
          </a:p>
          <a:p>
            <a:pPr lvl="1"/>
            <a:r>
              <a:rPr lang="en-US" dirty="0"/>
              <a:t>Tick (exist in time)</a:t>
            </a:r>
          </a:p>
          <a:p>
            <a:pPr lvl="1"/>
            <a:r>
              <a:rPr lang="en-US" dirty="0"/>
              <a:t>Draw (exist in space)</a:t>
            </a:r>
          </a:p>
          <a:p>
            <a:r>
              <a:rPr lang="en-US" dirty="0"/>
              <a:t>Since we’re focusing on collisions, it also makes sense for every Entity to have:</a:t>
            </a:r>
          </a:p>
          <a:p>
            <a:pPr lvl="1"/>
            <a:r>
              <a:rPr lang="en-US" dirty="0"/>
              <a:t>Position (as a 3D vector)</a:t>
            </a:r>
          </a:p>
          <a:p>
            <a:pPr lvl="1"/>
            <a:r>
              <a:rPr lang="en-US" dirty="0"/>
              <a:t>Dimensions (as a 3D vector)</a:t>
            </a:r>
          </a:p>
          <a:p>
            <a:pPr lvl="2"/>
            <a:r>
              <a:rPr lang="en-US" dirty="0"/>
              <a:t>This will allow us to determine several types of bounding shapes</a:t>
            </a:r>
          </a:p>
          <a:p>
            <a:pPr lvl="1"/>
            <a:r>
              <a:rPr lang="en-US" dirty="0"/>
              <a:t>Other physics components?</a:t>
            </a:r>
          </a:p>
          <a:p>
            <a:pPr lvl="2"/>
            <a:r>
              <a:rPr lang="en-US" dirty="0"/>
              <a:t>Velocity, acceleration are incredibly useful and trivial to implement</a:t>
            </a:r>
          </a:p>
          <a:p>
            <a:pPr lvl="2"/>
            <a:r>
              <a:rPr lang="en-US" dirty="0"/>
              <a:t>Mass, force, and impulse are a bit trickier (we won’t be implementing them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04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Person is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Field of view is ambiguous – player can often see:</a:t>
            </a:r>
          </a:p>
          <a:p>
            <a:pPr lvl="1"/>
            <a:r>
              <a:rPr lang="en-US" dirty="0"/>
              <a:t>Behind themselves</a:t>
            </a:r>
          </a:p>
          <a:p>
            <a:pPr lvl="1"/>
            <a:r>
              <a:rPr lang="en-US" dirty="0"/>
              <a:t>Around corners</a:t>
            </a:r>
          </a:p>
          <a:p>
            <a:pPr lvl="1"/>
            <a:r>
              <a:rPr lang="en-US" dirty="0"/>
              <a:t>Through walls</a:t>
            </a:r>
          </a:p>
          <a:p>
            <a:r>
              <a:rPr lang="en-US" dirty="0"/>
              <a:t>Player can perform actions without turning</a:t>
            </a:r>
          </a:p>
          <a:p>
            <a:pPr lvl="1"/>
            <a:r>
              <a:rPr lang="en-US" dirty="0"/>
              <a:t>Fighting sequences</a:t>
            </a:r>
          </a:p>
          <a:p>
            <a:r>
              <a:rPr lang="en-US" dirty="0"/>
              <a:t>We don’t see the real world this way</a:t>
            </a:r>
          </a:p>
        </p:txBody>
      </p:sp>
      <p:pic>
        <p:nvPicPr>
          <p:cNvPr id="5122" name="Picture 2" descr="http://i.imgur.com/EMNbk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00150"/>
            <a:ext cx="41021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class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Entity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// Entities must at least have a position and dimensions</a:t>
            </a:r>
          </a:p>
          <a:p>
            <a:pPr marL="0" indent="0">
              <a:buNone/>
            </a:pPr>
            <a:r>
              <a:rPr lang="en-US" dirty="0">
                <a:solidFill>
                  <a:srgbClr val="80A0FF"/>
                </a:solidFill>
                <a:latin typeface="Consolas"/>
              </a:rPr>
              <a:t>	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Entity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vec3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pos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vec3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),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vec3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dim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vec3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// Concrete but </a:t>
            </a:r>
            <a:r>
              <a:rPr lang="en-US" dirty="0" err="1">
                <a:solidFill>
                  <a:srgbClr val="80A0FF"/>
                </a:solidFill>
                <a:latin typeface="Consolas"/>
              </a:rPr>
              <a:t>overridable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 tick and collisions, abstract draw</a:t>
            </a:r>
          </a:p>
          <a:p>
            <a:pPr marL="0" indent="0">
              <a:buNone/>
            </a:pPr>
            <a:r>
              <a:rPr lang="en-US" dirty="0">
                <a:solidFill>
                  <a:srgbClr val="80A0FF"/>
                </a:solidFill>
                <a:latin typeface="Consolas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virtual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onTick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float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virtual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onDraw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Graphics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 = 0;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// Collision methods (more to be added later...)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protected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vec3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_position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_dimensions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// Other physics values like velocity, acceleration, etc...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};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619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You will implement an abstract 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World </a:t>
            </a:r>
            <a:r>
              <a:rPr lang="en-US" dirty="0"/>
              <a:t>class in your engine, and will subclass it in your game</a:t>
            </a:r>
          </a:p>
          <a:p>
            <a:r>
              <a:rPr lang="en-US" dirty="0"/>
              <a:t>The world maintains a collection of all Entities</a:t>
            </a:r>
          </a:p>
          <a:p>
            <a:r>
              <a:rPr lang="en-US" dirty="0"/>
              <a:t>Every tick, the world:</a:t>
            </a:r>
          </a:p>
          <a:p>
            <a:pPr lvl="1"/>
            <a:r>
              <a:rPr lang="en-US" dirty="0"/>
              <a:t>Ticks all entities (engine-side)</a:t>
            </a:r>
          </a:p>
          <a:p>
            <a:pPr lvl="1"/>
            <a:r>
              <a:rPr lang="en-US" dirty="0"/>
              <a:t>Does game-specific logic (game side)</a:t>
            </a:r>
          </a:p>
          <a:p>
            <a:r>
              <a:rPr lang="en-US" dirty="0"/>
              <a:t>Every draw, the world:</a:t>
            </a:r>
          </a:p>
          <a:p>
            <a:pPr lvl="1"/>
            <a:r>
              <a:rPr lang="en-US" dirty="0"/>
              <a:t>Updates the transformation matrices in the </a:t>
            </a:r>
            <a:r>
              <a:rPr lang="en-US" dirty="0" err="1"/>
              <a:t>shader</a:t>
            </a:r>
            <a:r>
              <a:rPr lang="en-US" dirty="0"/>
              <a:t> (engine-side)</a:t>
            </a:r>
          </a:p>
          <a:p>
            <a:pPr lvl="1"/>
            <a:r>
              <a:rPr lang="en-US" dirty="0"/>
              <a:t>Draws all entities (engine-side)</a:t>
            </a:r>
          </a:p>
          <a:p>
            <a:r>
              <a:rPr lang="en-US" dirty="0"/>
              <a:t>Game code subclasses world and adds game-specific logic, including additional tick logic and event handling</a:t>
            </a:r>
          </a:p>
        </p:txBody>
      </p:sp>
    </p:spTree>
    <p:extLst>
      <p:ext uri="{BB962C8B-B14F-4D97-AF65-F5344CB8AC3E}">
        <p14:creationId xmlns:p14="http://schemas.microsoft.com/office/powerpoint/2010/main" val="1246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class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World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A0FF"/>
                </a:solidFill>
                <a:latin typeface="Consolas"/>
              </a:rPr>
              <a:t>	// Concrete but </a:t>
            </a:r>
            <a:r>
              <a:rPr lang="en-US" dirty="0" err="1">
                <a:solidFill>
                  <a:srgbClr val="80A0FF"/>
                </a:solidFill>
                <a:latin typeface="Consolas"/>
              </a:rPr>
              <a:t>overridable</a:t>
            </a:r>
            <a:r>
              <a:rPr lang="en-US" dirty="0">
                <a:solidFill>
                  <a:srgbClr val="80A0FF"/>
                </a:solidFill>
                <a:latin typeface="Consolas"/>
              </a:rPr>
              <a:t> tick and draw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	virtual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onTick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float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	virtual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onDraw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Graphics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A0FF"/>
                </a:solidFill>
                <a:latin typeface="Consolas"/>
              </a:rPr>
              <a:t>	// Abstract input events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	virtual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onDDDEEE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QDDDEvent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protected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QList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Entity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*&gt;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_entities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};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553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World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::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onTick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/>
              </a:rPr>
              <a:t>float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   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foreach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Entity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_entities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 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-&gt;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onTick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BF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}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nsolas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World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::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onDraw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Graphics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// update camera matrices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    // call helper function to send matrices to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olas"/>
              </a:rPr>
              <a:t>shader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    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foreach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Entity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,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_entities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</a:t>
            </a:r>
            <a:r>
              <a:rPr lang="en-US" dirty="0">
                <a:solidFill>
                  <a:srgbClr val="FFFFBF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{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BF"/>
                </a:solidFill>
                <a:latin typeface="Consolas"/>
              </a:rPr>
              <a:t>	 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e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-&gt;</a:t>
            </a:r>
            <a:r>
              <a:rPr lang="en-US" dirty="0" err="1">
                <a:solidFill>
                  <a:srgbClr val="FFFFFF"/>
                </a:solidFill>
                <a:latin typeface="Consolas"/>
              </a:rPr>
              <a:t>onDraw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);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BF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FFFFFF"/>
                </a:solidFill>
                <a:latin typeface="Consolas"/>
              </a:rPr>
              <a:t>}</a:t>
            </a: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Consolas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BF"/>
              </a:solidFill>
              <a:latin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64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 Representation (Common Engine) -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088494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Motion Part 2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Update position when key is pressed?</a:t>
            </a:r>
          </a:p>
          <a:p>
            <a:pPr lvl="1"/>
            <a:r>
              <a:rPr lang="en-US" dirty="0"/>
              <a:t>Too sudden</a:t>
            </a:r>
          </a:p>
          <a:p>
            <a:pPr lvl="1"/>
            <a:r>
              <a:rPr lang="en-US" dirty="0"/>
              <a:t>Interacts poorly with collisions</a:t>
            </a:r>
          </a:p>
          <a:p>
            <a:r>
              <a:rPr lang="en-US" dirty="0"/>
              <a:t>Instead, set velocity when key is held</a:t>
            </a:r>
          </a:p>
          <a:p>
            <a:pPr lvl="1"/>
            <a:r>
              <a:rPr lang="en-US" dirty="0"/>
              <a:t>Update position each tick based on velocity</a:t>
            </a:r>
          </a:p>
          <a:p>
            <a:pPr lvl="1"/>
            <a:r>
              <a:rPr lang="en-US" dirty="0"/>
              <a:t>Similar to vertical movement from last lecture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23950"/>
            <a:ext cx="3733800" cy="3733800"/>
          </a:xfrm>
        </p:spPr>
      </p:pic>
    </p:spTree>
    <p:extLst>
      <p:ext uri="{BB962C8B-B14F-4D97-AF65-F5344CB8AC3E}">
        <p14:creationId xmlns:p14="http://schemas.microsoft.com/office/powerpoint/2010/main" val="338005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Motion Part 2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PhysicsComponent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Holds horizontal and vertical velocity</a:t>
            </a:r>
          </a:p>
          <a:p>
            <a:pPr lvl="1"/>
            <a:r>
              <a:rPr lang="en-US" dirty="0"/>
              <a:t>Updates position each tick</a:t>
            </a:r>
          </a:p>
          <a:p>
            <a:pPr lvl="1"/>
            <a:r>
              <a:rPr lang="en-US" dirty="0"/>
              <a:t>Updates vertical velocity each tick based on gravity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23950"/>
            <a:ext cx="3733800" cy="3733800"/>
          </a:xfrm>
        </p:spPr>
      </p:pic>
    </p:spTree>
    <p:extLst>
      <p:ext uri="{BB962C8B-B14F-4D97-AF65-F5344CB8AC3E}">
        <p14:creationId xmlns:p14="http://schemas.microsoft.com/office/powerpoint/2010/main" val="14865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 best?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controls the camera?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Camera controls itself?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92" y="1630363"/>
            <a:ext cx="3636640" cy="296386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2840"/>
            <a:ext cx="4040188" cy="2278908"/>
          </a:xfrm>
        </p:spPr>
      </p:pic>
    </p:spTree>
    <p:extLst>
      <p:ext uri="{BB962C8B-B14F-4D97-AF65-F5344CB8AC3E}">
        <p14:creationId xmlns:p14="http://schemas.microsoft.com/office/powerpoint/2010/main" val="254250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 two?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4038600" cy="3394472"/>
          </a:xfrm>
        </p:spPr>
        <p:txBody>
          <a:bodyPr/>
          <a:lstStyle/>
          <a:p>
            <a:r>
              <a:rPr lang="en-US" dirty="0"/>
              <a:t>Camera automatically turns to keep player in focus as well as possible</a:t>
            </a:r>
          </a:p>
          <a:p>
            <a:r>
              <a:rPr lang="en-US" dirty="0"/>
              <a:t>Player can manually change the camera if they want a particular camera angle</a:t>
            </a:r>
          </a:p>
        </p:txBody>
      </p:sp>
      <p:pic>
        <p:nvPicPr>
          <p:cNvPr id="6146" name="Picture 2" descr="http://upload.wikimedia.org/wikipedia/en/4/4f/Super-mario-64-camera-system-ai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63229"/>
            <a:ext cx="1718733" cy="386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7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Solution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7757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Take the first person camera</a:t>
            </a:r>
          </a:p>
          <a:p>
            <a:r>
              <a:rPr lang="en-US" dirty="0"/>
              <a:t>Translate the eye back along the look vector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toggle between 1</a:t>
            </a:r>
            <a:r>
              <a:rPr lang="en-US" baseline="30000" dirty="0"/>
              <a:t>st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person cameras</a:t>
            </a:r>
          </a:p>
          <a:p>
            <a:pPr lvl="1"/>
            <a:r>
              <a:rPr lang="en-US" dirty="0"/>
              <a:t>Easy to change zoom level by scaling translation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Awkward camera controls (pitch and yaw don’t always feel quite right)</a:t>
            </a:r>
          </a:p>
          <a:p>
            <a:pPr lvl="1"/>
            <a:r>
              <a:rPr lang="en-US" dirty="0"/>
              <a:t>Sometimes clips through walls (can use </a:t>
            </a:r>
            <a:r>
              <a:rPr lang="en-US" dirty="0" err="1"/>
              <a:t>raycasting</a:t>
            </a:r>
            <a:r>
              <a:rPr lang="en-US" dirty="0"/>
              <a:t> to circumvent this, but we’ll get to that another day!)</a:t>
            </a:r>
          </a:p>
        </p:txBody>
      </p:sp>
    </p:spTree>
    <p:extLst>
      <p:ext uri="{BB962C8B-B14F-4D97-AF65-F5344CB8AC3E}">
        <p14:creationId xmlns:p14="http://schemas.microsoft.com/office/powerpoint/2010/main" val="40198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Person Camera</a:t>
            </a:r>
          </a:p>
        </p:txBody>
      </p:sp>
    </p:spTree>
    <p:extLst>
      <p:ext uri="{BB962C8B-B14F-4D97-AF65-F5344CB8AC3E}">
        <p14:creationId xmlns:p14="http://schemas.microsoft.com/office/powerpoint/2010/main" val="198737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275429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6629400" cy="3581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draw text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camera-&gt;</a:t>
            </a:r>
            <a:r>
              <a:rPr lang="en-US" dirty="0" err="1">
                <a:latin typeface="Consolas" panose="020B0609020204030204" pitchFamily="49" charset="0"/>
              </a:rPr>
              <a:t>setUI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1 unit = 1 pixel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Positions are pixel offset from bottom left of the screen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g-&gt;</a:t>
            </a:r>
            <a:r>
              <a:rPr lang="en-US" dirty="0" err="1">
                <a:latin typeface="Consolas" panose="020B0609020204030204" pitchFamily="49" charset="0"/>
              </a:rPr>
              <a:t>setMaterial</a:t>
            </a:r>
            <a:r>
              <a:rPr lang="en-US" dirty="0">
                <a:latin typeface="Consolas" panose="020B0609020204030204" pitchFamily="49" charset="0"/>
              </a:rPr>
              <a:t>(...)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g-&gt;</a:t>
            </a:r>
            <a:r>
              <a:rPr lang="en-US" dirty="0" err="1">
                <a:latin typeface="Consolas" panose="020B0609020204030204" pitchFamily="49" charset="0"/>
              </a:rPr>
              <a:t>drawText</a:t>
            </a:r>
            <a:r>
              <a:rPr lang="en-US" dirty="0">
                <a:latin typeface="Consolas" panose="020B0609020204030204" pitchFamily="49" charset="0"/>
              </a:rPr>
              <a:t>(“Hello, world”, 100)</a:t>
            </a:r>
          </a:p>
          <a:p>
            <a:r>
              <a:rPr lang="en-US" dirty="0"/>
              <a:t>To increase font resolution</a:t>
            </a:r>
          </a:p>
          <a:p>
            <a:pPr lvl="1"/>
            <a:r>
              <a:rPr lang="en-US" dirty="0"/>
              <a:t>Change </a:t>
            </a:r>
            <a:r>
              <a:rPr lang="en-US" dirty="0" err="1">
                <a:latin typeface="Consolas" panose="020B0609020204030204" pitchFamily="49" charset="0"/>
              </a:rPr>
              <a:t>fontResolution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variable in engine/graphics/</a:t>
            </a:r>
            <a:r>
              <a:rPr lang="en-US" dirty="0" err="1"/>
              <a:t>Font.h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506773-7D09-4763-A5DC-37E9BBB75AB6}"/>
              </a:ext>
            </a:extLst>
          </p:cNvPr>
          <p:cNvCxnSpPr/>
          <p:nvPr/>
        </p:nvCxnSpPr>
        <p:spPr>
          <a:xfrm flipH="1">
            <a:off x="6477000" y="2495550"/>
            <a:ext cx="914400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BA5606-00A3-487A-AA61-2245B7F1DE47}"/>
              </a:ext>
            </a:extLst>
          </p:cNvPr>
          <p:cNvSpPr txBox="1"/>
          <p:nvPr/>
        </p:nvSpPr>
        <p:spPr>
          <a:xfrm>
            <a:off x="6629400" y="173881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character is 100 pixels tall</a:t>
            </a:r>
          </a:p>
        </p:txBody>
      </p:sp>
    </p:spTree>
    <p:extLst>
      <p:ext uri="{BB962C8B-B14F-4D97-AF65-F5344CB8AC3E}">
        <p14:creationId xmlns:p14="http://schemas.microsoft.com/office/powerpoint/2010/main" val="42405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104282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are busy…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games involve a number of game objects</a:t>
            </a:r>
          </a:p>
          <a:p>
            <a:pPr lvl="1"/>
            <a:r>
              <a:rPr lang="en-US" dirty="0"/>
              <a:t>May be many different types of objects</a:t>
            </a:r>
          </a:p>
          <a:p>
            <a:pPr lvl="1"/>
            <a:r>
              <a:rPr lang="en-US" dirty="0"/>
              <a:t>May be many instances of the same type of object</a:t>
            </a:r>
          </a:p>
          <a:p>
            <a:pPr lvl="1"/>
            <a:r>
              <a:rPr lang="en-US" dirty="0"/>
              <a:t>Maybe both of the above</a:t>
            </a:r>
          </a:p>
          <a:p>
            <a:r>
              <a:rPr lang="en-US" dirty="0"/>
              <a:t>These objects exist in their own universe</a:t>
            </a:r>
          </a:p>
          <a:p>
            <a:pPr lvl="1"/>
            <a:r>
              <a:rPr lang="en-US" dirty="0"/>
              <a:t>If our entire universe is a game, you’re a game object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04950"/>
            <a:ext cx="442451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9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are busy…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to take the burden of representing and organizing these objects off the game code</a:t>
            </a:r>
          </a:p>
          <a:p>
            <a:pPr lvl="1"/>
            <a:r>
              <a:rPr lang="en-US" dirty="0"/>
              <a:t>Otherwise, have to re-implement for every game we build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04950"/>
            <a:ext cx="442451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1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Representation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b="0" dirty="0" err="1">
                <a:latin typeface="Consolas" panose="020B0609020204030204" pitchFamily="49" charset="0"/>
              </a:rPr>
              <a:t>s</a:t>
            </a:r>
            <a:endParaRPr lang="en-US" b="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Small collections of functionality</a:t>
            </a:r>
          </a:p>
          <a:p>
            <a:r>
              <a:rPr lang="en-US" dirty="0"/>
              <a:t>Hold their </a:t>
            </a:r>
            <a:r>
              <a:rPr lang="en-US" b="1" dirty="0"/>
              <a:t>own</a:t>
            </a:r>
            <a:r>
              <a:rPr lang="en-US" dirty="0"/>
              <a:t> logic and state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endParaRPr lang="en-US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overarching collection of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Responsible for global logic and facilitating interactions between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1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uiExpand="1" build="p"/>
      <p:bldP spid="6" grpId="0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91720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101509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Player</a:t>
            </a:r>
          </a:p>
          <a:p>
            <a:r>
              <a:rPr lang="en-US" dirty="0"/>
              <a:t>Enemies</a:t>
            </a:r>
          </a:p>
          <a:p>
            <a:r>
              <a:rPr lang="en-US" dirty="0"/>
              <a:t>Much more!</a:t>
            </a:r>
          </a:p>
          <a:p>
            <a:r>
              <a:rPr lang="en-US" dirty="0"/>
              <a:t>How do we implement them?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2743A-B539-4543-A8CE-E59B760A4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4182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800600" cy="3394472"/>
          </a:xfrm>
        </p:spPr>
        <p:txBody>
          <a:bodyPr/>
          <a:lstStyle/>
          <a:p>
            <a:r>
              <a:rPr lang="en-US" dirty="0"/>
              <a:t>Consider a simple game with:</a:t>
            </a:r>
          </a:p>
          <a:p>
            <a:pPr lvl="1"/>
            <a:r>
              <a:rPr lang="en-US" dirty="0"/>
              <a:t>Player</a:t>
            </a:r>
          </a:p>
          <a:p>
            <a:pPr lvl="1"/>
            <a:r>
              <a:rPr lang="en-US" dirty="0"/>
              <a:t>Enemies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6D9915-DA42-49FE-A6CC-34E3A9938DBD}"/>
              </a:ext>
            </a:extLst>
          </p:cNvPr>
          <p:cNvSpPr/>
          <p:nvPr/>
        </p:nvSpPr>
        <p:spPr>
          <a:xfrm>
            <a:off x="5715000" y="1428487"/>
            <a:ext cx="2301816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C236C34C-2EBD-4C61-B600-819EE54E0477}"/>
              </a:ext>
            </a:extLst>
          </p:cNvPr>
          <p:cNvSpPr/>
          <p:nvPr/>
        </p:nvSpPr>
        <p:spPr>
          <a:xfrm>
            <a:off x="4876800" y="3034394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Player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F98F570B-CD12-44C5-8B31-63D592DBDC5D}"/>
              </a:ext>
            </a:extLst>
          </p:cNvPr>
          <p:cNvSpPr/>
          <p:nvPr/>
        </p:nvSpPr>
        <p:spPr>
          <a:xfrm>
            <a:off x="7102416" y="3034394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Enemy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10B319-7F21-43DD-A5A0-003B4800DFF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791200" y="2419087"/>
            <a:ext cx="1074708" cy="61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50F55-392A-48BC-8B08-570078755C2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865908" y="2419087"/>
            <a:ext cx="1150908" cy="61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dirty="0"/>
              <a:t>They both move and have health bars</a:t>
            </a:r>
          </a:p>
          <a:p>
            <a:r>
              <a:rPr lang="en-US" dirty="0"/>
              <a:t>Some behavior specific to Player</a:t>
            </a:r>
          </a:p>
          <a:p>
            <a:r>
              <a:rPr lang="en-US" dirty="0"/>
              <a:t>Some behavior specific to enemies</a:t>
            </a:r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6DB3B06A-1AEA-425E-A755-0B05884EB071}"/>
              </a:ext>
            </a:extLst>
          </p:cNvPr>
          <p:cNvSpPr/>
          <p:nvPr/>
        </p:nvSpPr>
        <p:spPr>
          <a:xfrm>
            <a:off x="5715000" y="1428750"/>
            <a:ext cx="2301816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Health bar</a:t>
            </a: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0B4CB19D-8377-46DD-922F-8DE473BFED85}"/>
              </a:ext>
            </a:extLst>
          </p:cNvPr>
          <p:cNvSpPr/>
          <p:nvPr/>
        </p:nvSpPr>
        <p:spPr>
          <a:xfrm>
            <a:off x="4876800" y="3034657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Key controls</a:t>
            </a:r>
          </a:p>
        </p:txBody>
      </p:sp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41526652-A3F4-4450-801D-EA670E6E1B52}"/>
              </a:ext>
            </a:extLst>
          </p:cNvPr>
          <p:cNvSpPr/>
          <p:nvPr/>
        </p:nvSpPr>
        <p:spPr>
          <a:xfrm>
            <a:off x="7102416" y="3034657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Enemy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AI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445295-8D03-4B6D-92EC-562A6457342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5791200" y="2419350"/>
            <a:ext cx="1074708" cy="61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7BCE79-B9B3-408F-8044-695E647DF58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6865908" y="2419350"/>
            <a:ext cx="1150908" cy="61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800600" cy="3394472"/>
          </a:xfrm>
        </p:spPr>
        <p:txBody>
          <a:bodyPr/>
          <a:lstStyle/>
          <a:p>
            <a:r>
              <a:rPr lang="en-US" dirty="0"/>
              <a:t>Let’s add a new type of object: Destructible Terrain</a:t>
            </a:r>
          </a:p>
          <a:p>
            <a:pPr lvl="1"/>
            <a:r>
              <a:rPr lang="en-US" dirty="0"/>
              <a:t>Has a health bar </a:t>
            </a:r>
          </a:p>
          <a:p>
            <a:pPr lvl="1"/>
            <a:r>
              <a:rPr lang="en-US" dirty="0"/>
              <a:t>Doesn’t move</a:t>
            </a:r>
          </a:p>
          <a:p>
            <a:r>
              <a:rPr lang="en-US" dirty="0"/>
              <a:t>Time to abstract out some more</a:t>
            </a:r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2633C171-7B76-4A26-B237-F819FB13D52C}"/>
              </a:ext>
            </a:extLst>
          </p:cNvPr>
          <p:cNvSpPr/>
          <p:nvPr/>
        </p:nvSpPr>
        <p:spPr>
          <a:xfrm>
            <a:off x="5791200" y="1211738"/>
            <a:ext cx="2057400" cy="686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Health bar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259A6E3C-2D6F-49F2-A4F5-9316992EF5C6}"/>
              </a:ext>
            </a:extLst>
          </p:cNvPr>
          <p:cNvSpPr/>
          <p:nvPr/>
        </p:nvSpPr>
        <p:spPr>
          <a:xfrm>
            <a:off x="4648201" y="2712362"/>
            <a:ext cx="2133600" cy="709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Position</a:t>
            </a: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83361396-9A1E-437C-B208-32CC3C2A6914}"/>
              </a:ext>
            </a:extLst>
          </p:cNvPr>
          <p:cNvSpPr/>
          <p:nvPr/>
        </p:nvSpPr>
        <p:spPr>
          <a:xfrm>
            <a:off x="7086600" y="2712362"/>
            <a:ext cx="1981200" cy="709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Terrain shape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7394AD-4677-4645-864C-B5283B300AA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5715001" y="1897801"/>
            <a:ext cx="1104899" cy="8145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18BC39-C0DD-48FC-A9C3-540824F774A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6819900" y="1897801"/>
            <a:ext cx="1257300" cy="8145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1F380EC1-A94B-42A1-89DF-78309ACD0AB4}"/>
              </a:ext>
            </a:extLst>
          </p:cNvPr>
          <p:cNvSpPr/>
          <p:nvPr/>
        </p:nvSpPr>
        <p:spPr>
          <a:xfrm>
            <a:off x="3622042" y="3849916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Key controls</a:t>
            </a: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AEBE0FC3-6511-4F0F-B2AA-7FFAACF1BA11}"/>
              </a:ext>
            </a:extLst>
          </p:cNvPr>
          <p:cNvSpPr/>
          <p:nvPr/>
        </p:nvSpPr>
        <p:spPr>
          <a:xfrm>
            <a:off x="5943600" y="3849916"/>
            <a:ext cx="1828800" cy="83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Enemy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896B3E-6E37-4D85-B6C3-D1BE9CBF4162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4536442" y="3421801"/>
            <a:ext cx="1178559" cy="4281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86FDA8-6CDE-4791-8E25-C8DD900D9838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>
            <a:off x="5715001" y="3421801"/>
            <a:ext cx="1142999" cy="4281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 animBg="1"/>
      <p:bldP spid="25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7924800" cy="3581399"/>
          </a:xfrm>
        </p:spPr>
        <p:txBody>
          <a:bodyPr>
            <a:normAutofit/>
          </a:bodyPr>
          <a:lstStyle/>
          <a:p>
            <a:r>
              <a:rPr lang="en-US" dirty="0"/>
              <a:t>Since we have had some issues with </a:t>
            </a:r>
            <a:r>
              <a:rPr lang="en-US" dirty="0" err="1"/>
              <a:t>FastX</a:t>
            </a:r>
            <a:r>
              <a:rPr lang="en-US" dirty="0"/>
              <a:t>, you do not need to check whether your </a:t>
            </a:r>
            <a:r>
              <a:rPr lang="en-US" dirty="0" err="1"/>
              <a:t>handin</a:t>
            </a:r>
            <a:r>
              <a:rPr lang="en-US" dirty="0"/>
              <a:t> compiles on the department machines</a:t>
            </a:r>
          </a:p>
          <a:p>
            <a:r>
              <a:rPr lang="en-US" dirty="0"/>
              <a:t>All you need to do now is write what OS, Qt version, and compiler you are using in your README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3924302" cy="2819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Invincible Enemies</a:t>
            </a:r>
          </a:p>
          <a:p>
            <a:pPr lvl="1"/>
            <a:r>
              <a:rPr lang="en-US" dirty="0"/>
              <a:t>No health bar</a:t>
            </a:r>
          </a:p>
          <a:p>
            <a:pPr lvl="1"/>
            <a:r>
              <a:rPr lang="en-US" dirty="0"/>
              <a:t>They move</a:t>
            </a:r>
          </a:p>
          <a:p>
            <a:r>
              <a:rPr lang="en-US" dirty="0"/>
              <a:t>Now we reach a problem</a:t>
            </a:r>
          </a:p>
          <a:p>
            <a:r>
              <a:rPr lang="en-US" dirty="0"/>
              <a:t>Where do our invincible enemies fit in?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79F82-B315-487D-9912-B1E02B2008C9}"/>
              </a:ext>
            </a:extLst>
          </p:cNvPr>
          <p:cNvGrpSpPr/>
          <p:nvPr/>
        </p:nvGrpSpPr>
        <p:grpSpPr>
          <a:xfrm>
            <a:off x="3622042" y="1211738"/>
            <a:ext cx="5445758" cy="3470934"/>
            <a:chOff x="3622042" y="1211738"/>
            <a:chExt cx="5445758" cy="3470934"/>
          </a:xfrm>
        </p:grpSpPr>
        <p:sp>
          <p:nvSpPr>
            <p:cNvPr id="15" name="Rounded Rectangle 10">
              <a:extLst>
                <a:ext uri="{FF2B5EF4-FFF2-40B4-BE49-F238E27FC236}">
                  <a16:creationId xmlns:a16="http://schemas.microsoft.com/office/drawing/2014/main" id="{A3F64292-CD16-43E1-A1B6-CA83F6573A43}"/>
                </a:ext>
              </a:extLst>
            </p:cNvPr>
            <p:cNvSpPr/>
            <p:nvPr/>
          </p:nvSpPr>
          <p:spPr>
            <a:xfrm>
              <a:off x="5791200" y="1211738"/>
              <a:ext cx="2057400" cy="6860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latin typeface="Consolas" panose="020B0609020204030204" pitchFamily="49" charset="0"/>
                </a:rPr>
                <a:t>GameObject</a:t>
              </a:r>
              <a:endParaRPr lang="en-US" dirty="0">
                <a:latin typeface="Consolas" panose="020B060902020403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Consolas" panose="020B0609020204030204" pitchFamily="49" charset="0"/>
                </a:rPr>
                <a:t>Health bar</a:t>
              </a:r>
            </a:p>
          </p:txBody>
        </p:sp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1256E929-C6CB-45AD-90E2-715FF73B819D}"/>
                </a:ext>
              </a:extLst>
            </p:cNvPr>
            <p:cNvSpPr/>
            <p:nvPr/>
          </p:nvSpPr>
          <p:spPr>
            <a:xfrm>
              <a:off x="4648201" y="2712362"/>
              <a:ext cx="21336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Units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Consolas" panose="020B0609020204030204" pitchFamily="49" charset="0"/>
                </a:rPr>
                <a:t>Position</a:t>
              </a: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30F609C1-06FD-4538-8304-0599CAFAD649}"/>
                </a:ext>
              </a:extLst>
            </p:cNvPr>
            <p:cNvSpPr/>
            <p:nvPr/>
          </p:nvSpPr>
          <p:spPr>
            <a:xfrm>
              <a:off x="7086600" y="2712362"/>
              <a:ext cx="19812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Terrain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Consolas" panose="020B0609020204030204" pitchFamily="49" charset="0"/>
                </a:rPr>
                <a:t>Terrain shape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0D87BB-3AE8-42F9-97F5-B6B2979E6390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5715001" y="1897801"/>
              <a:ext cx="1104899" cy="81456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C62588-8BF9-4231-A0A8-E71E99BA1A0C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6819900" y="1897801"/>
              <a:ext cx="1257300" cy="81456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0">
              <a:extLst>
                <a:ext uri="{FF2B5EF4-FFF2-40B4-BE49-F238E27FC236}">
                  <a16:creationId xmlns:a16="http://schemas.microsoft.com/office/drawing/2014/main" id="{694C742B-4C83-4A34-86A4-4A7011D2F77F}"/>
                </a:ext>
              </a:extLst>
            </p:cNvPr>
            <p:cNvSpPr/>
            <p:nvPr/>
          </p:nvSpPr>
          <p:spPr>
            <a:xfrm>
              <a:off x="3622042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Player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Consolas" panose="020B0609020204030204" pitchFamily="49" charset="0"/>
                </a:rPr>
                <a:t>Key controls</a:t>
              </a:r>
            </a:p>
          </p:txBody>
        </p: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CD699776-8DAB-4173-98D0-B63949F97B9F}"/>
                </a:ext>
              </a:extLst>
            </p:cNvPr>
            <p:cNvSpPr/>
            <p:nvPr/>
          </p:nvSpPr>
          <p:spPr>
            <a:xfrm>
              <a:off x="5943600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Enemy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Consolas" panose="020B0609020204030204" pitchFamily="49" charset="0"/>
                </a:rPr>
                <a:t>AI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EA7EC5-C555-4F20-9CE4-F8D80EFBBB9F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 flipH="1">
              <a:off x="4536442" y="3421801"/>
              <a:ext cx="117855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04CDE2-E7E0-43F5-9F07-DE565462B442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>
              <a:off x="5715001" y="3421801"/>
              <a:ext cx="114299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2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3967"/>
            <a:ext cx="7772400" cy="3809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Attempt 1: Can make a separate class and re-implement moving and AI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0EFF9-491F-494E-9AB0-BFD041729491}"/>
              </a:ext>
            </a:extLst>
          </p:cNvPr>
          <p:cNvGrpSpPr/>
          <p:nvPr/>
        </p:nvGrpSpPr>
        <p:grpSpPr>
          <a:xfrm>
            <a:off x="609600" y="2456057"/>
            <a:ext cx="4191000" cy="2569539"/>
            <a:chOff x="3622042" y="1536575"/>
            <a:chExt cx="5445758" cy="3146097"/>
          </a:xfrm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08BF45E2-69F5-4CDA-A4E0-ED5F4F4DB8ED}"/>
                </a:ext>
              </a:extLst>
            </p:cNvPr>
            <p:cNvSpPr/>
            <p:nvPr/>
          </p:nvSpPr>
          <p:spPr>
            <a:xfrm>
              <a:off x="5791200" y="1536575"/>
              <a:ext cx="2057400" cy="6860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Damageable</a:t>
              </a: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EA1207F5-3CA2-4A55-BAC1-5C655CFF5113}"/>
                </a:ext>
              </a:extLst>
            </p:cNvPr>
            <p:cNvSpPr/>
            <p:nvPr/>
          </p:nvSpPr>
          <p:spPr>
            <a:xfrm>
              <a:off x="4648201" y="2712362"/>
              <a:ext cx="21336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Units</a:t>
              </a:r>
            </a:p>
          </p:txBody>
        </p:sp>
        <p:sp>
          <p:nvSpPr>
            <p:cNvPr id="18" name="Rounded Rectangle 10">
              <a:extLst>
                <a:ext uri="{FF2B5EF4-FFF2-40B4-BE49-F238E27FC236}">
                  <a16:creationId xmlns:a16="http://schemas.microsoft.com/office/drawing/2014/main" id="{7E468F53-9883-419E-BD1A-CB6E0F835366}"/>
                </a:ext>
              </a:extLst>
            </p:cNvPr>
            <p:cNvSpPr/>
            <p:nvPr/>
          </p:nvSpPr>
          <p:spPr>
            <a:xfrm>
              <a:off x="7086600" y="2712362"/>
              <a:ext cx="19812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Terrain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88E9E5-AF8F-44EA-A2EF-1103E273AB04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5715002" y="2222638"/>
              <a:ext cx="1104898" cy="4897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6BD16F-5666-40D3-8322-1857874538B2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6819900" y="2222638"/>
              <a:ext cx="1257301" cy="4897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3A423D5E-EACD-4FCC-B834-EAF7AB28F77C}"/>
                </a:ext>
              </a:extLst>
            </p:cNvPr>
            <p:cNvSpPr/>
            <p:nvPr/>
          </p:nvSpPr>
          <p:spPr>
            <a:xfrm>
              <a:off x="3622042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Player</a:t>
              </a:r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F6B58EE3-BE4A-4A5E-8B30-283041553A70}"/>
                </a:ext>
              </a:extLst>
            </p:cNvPr>
            <p:cNvSpPr/>
            <p:nvPr/>
          </p:nvSpPr>
          <p:spPr>
            <a:xfrm>
              <a:off x="5943600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Enemy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44369B9-62E1-451E-811C-96B5FB8615B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flipH="1">
              <a:off x="4536442" y="3421801"/>
              <a:ext cx="117855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2ED7E6-EC77-416A-9B3C-32AF3072292F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5715001" y="3421801"/>
              <a:ext cx="114299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3949B275-F59F-46C1-A344-91067723F1F2}"/>
              </a:ext>
            </a:extLst>
          </p:cNvPr>
          <p:cNvSpPr/>
          <p:nvPr/>
        </p:nvSpPr>
        <p:spPr>
          <a:xfrm>
            <a:off x="4267200" y="1625151"/>
            <a:ext cx="1524711" cy="579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46796BB4-F238-4866-A136-4AB4488D054D}"/>
              </a:ext>
            </a:extLst>
          </p:cNvPr>
          <p:cNvSpPr/>
          <p:nvPr/>
        </p:nvSpPr>
        <p:spPr>
          <a:xfrm>
            <a:off x="6247689" y="2456056"/>
            <a:ext cx="2439111" cy="95389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InvincibleEnemy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AI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3B2DAA-3D74-4E97-922A-E8C384A22A01}"/>
              </a:ext>
            </a:extLst>
          </p:cNvPr>
          <p:cNvCxnSpPr>
            <a:cxnSpLocks/>
            <a:stCxn id="38" idx="2"/>
            <a:endCxn id="16" idx="0"/>
          </p:cNvCxnSpPr>
          <p:nvPr/>
        </p:nvCxnSpPr>
        <p:spPr>
          <a:xfrm flipH="1">
            <a:off x="3070639" y="2204577"/>
            <a:ext cx="1958917" cy="2514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B7CF51-10D7-48F4-8F1D-9A887C9E0F33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029556" y="2204577"/>
            <a:ext cx="2437689" cy="25147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3967"/>
            <a:ext cx="8229600" cy="380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Attempt 2: Can subclass enemy and add code to hide the health bar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0EFF9-491F-494E-9AB0-BFD041729491}"/>
              </a:ext>
            </a:extLst>
          </p:cNvPr>
          <p:cNvGrpSpPr/>
          <p:nvPr/>
        </p:nvGrpSpPr>
        <p:grpSpPr>
          <a:xfrm>
            <a:off x="1828800" y="1581150"/>
            <a:ext cx="4191000" cy="2569539"/>
            <a:chOff x="3622042" y="1536575"/>
            <a:chExt cx="5445758" cy="3146097"/>
          </a:xfrm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08BF45E2-69F5-4CDA-A4E0-ED5F4F4DB8ED}"/>
                </a:ext>
              </a:extLst>
            </p:cNvPr>
            <p:cNvSpPr/>
            <p:nvPr/>
          </p:nvSpPr>
          <p:spPr>
            <a:xfrm>
              <a:off x="5791200" y="1536575"/>
              <a:ext cx="2057400" cy="6860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panose="020B0609020204030204" pitchFamily="49" charset="0"/>
                </a:rPr>
                <a:t>GameObject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EA1207F5-3CA2-4A55-BAC1-5C655CFF5113}"/>
                </a:ext>
              </a:extLst>
            </p:cNvPr>
            <p:cNvSpPr/>
            <p:nvPr/>
          </p:nvSpPr>
          <p:spPr>
            <a:xfrm>
              <a:off x="4648201" y="2712362"/>
              <a:ext cx="21336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Units</a:t>
              </a:r>
            </a:p>
          </p:txBody>
        </p:sp>
        <p:sp>
          <p:nvSpPr>
            <p:cNvPr id="18" name="Rounded Rectangle 10">
              <a:extLst>
                <a:ext uri="{FF2B5EF4-FFF2-40B4-BE49-F238E27FC236}">
                  <a16:creationId xmlns:a16="http://schemas.microsoft.com/office/drawing/2014/main" id="{7E468F53-9883-419E-BD1A-CB6E0F835366}"/>
                </a:ext>
              </a:extLst>
            </p:cNvPr>
            <p:cNvSpPr/>
            <p:nvPr/>
          </p:nvSpPr>
          <p:spPr>
            <a:xfrm>
              <a:off x="7086600" y="2712362"/>
              <a:ext cx="1981200" cy="70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Terrain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88E9E5-AF8F-44EA-A2EF-1103E273AB04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5715002" y="2222638"/>
              <a:ext cx="1104898" cy="4897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6BD16F-5666-40D3-8322-1857874538B2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6819900" y="2222638"/>
              <a:ext cx="1257301" cy="4897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3A423D5E-EACD-4FCC-B834-EAF7AB28F77C}"/>
                </a:ext>
              </a:extLst>
            </p:cNvPr>
            <p:cNvSpPr/>
            <p:nvPr/>
          </p:nvSpPr>
          <p:spPr>
            <a:xfrm>
              <a:off x="3622042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Player</a:t>
              </a:r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F6B58EE3-BE4A-4A5E-8B30-283041553A70}"/>
                </a:ext>
              </a:extLst>
            </p:cNvPr>
            <p:cNvSpPr/>
            <p:nvPr/>
          </p:nvSpPr>
          <p:spPr>
            <a:xfrm>
              <a:off x="5943600" y="3849916"/>
              <a:ext cx="1828800" cy="832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Enemy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44369B9-62E1-451E-811C-96B5FB8615B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flipH="1">
              <a:off x="4536442" y="3421801"/>
              <a:ext cx="117855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2ED7E6-EC77-416A-9B3C-32AF3072292F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5715001" y="3421801"/>
              <a:ext cx="1142999" cy="4281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46796BB4-F238-4866-A136-4AB4488D054D}"/>
              </a:ext>
            </a:extLst>
          </p:cNvPr>
          <p:cNvSpPr/>
          <p:nvPr/>
        </p:nvSpPr>
        <p:spPr>
          <a:xfrm>
            <a:off x="3099604" y="4324351"/>
            <a:ext cx="2439111" cy="6096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InvincibleEnemy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B7CF51-10D7-48F4-8F1D-9A887C9E0F3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319160" y="4150689"/>
            <a:ext cx="0" cy="2498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153400" cy="3581399"/>
          </a:xfrm>
        </p:spPr>
        <p:txBody>
          <a:bodyPr>
            <a:normAutofit/>
          </a:bodyPr>
          <a:lstStyle/>
          <a:p>
            <a:r>
              <a:rPr lang="en-US" dirty="0"/>
              <a:t>Both not ideal</a:t>
            </a:r>
          </a:p>
          <a:p>
            <a:pPr lvl="1"/>
            <a:r>
              <a:rPr lang="en-US" dirty="0"/>
              <a:t>Attempt 1: Re-implementing code</a:t>
            </a:r>
          </a:p>
          <a:p>
            <a:pPr lvl="1"/>
            <a:r>
              <a:rPr lang="en-US" dirty="0"/>
              <a:t>Attempt 2: Unused superclass functionality in subclass (not good practice)</a:t>
            </a:r>
          </a:p>
          <a:p>
            <a:r>
              <a:rPr lang="en-US" dirty="0"/>
              <a:t>With hierarchical design, often have to make these lose-lose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8643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876800" cy="3394472"/>
          </a:xfrm>
        </p:spPr>
        <p:txBody>
          <a:bodyPr/>
          <a:lstStyle/>
          <a:p>
            <a:r>
              <a:rPr lang="en-US" dirty="0"/>
              <a:t>Component-based design</a:t>
            </a:r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01577BB3-BBA5-4F69-BB6A-5C49E5A0A050}"/>
              </a:ext>
            </a:extLst>
          </p:cNvPr>
          <p:cNvSpPr/>
          <p:nvPr/>
        </p:nvSpPr>
        <p:spPr>
          <a:xfrm>
            <a:off x="3810000" y="2419350"/>
            <a:ext cx="2057400" cy="686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?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400" dirty="0" err="1"/>
              <a:t>s</a:t>
            </a:r>
            <a:r>
              <a:rPr lang="en-US" sz="2400" dirty="0"/>
              <a:t> are just lists of components</a:t>
            </a:r>
          </a:p>
          <a:p>
            <a:r>
              <a:rPr lang="en-US" sz="2400" dirty="0"/>
              <a:t>The components implement all relevant functionality</a:t>
            </a:r>
          </a:p>
          <a:p>
            <a:r>
              <a:rPr lang="en-US" sz="2400" dirty="0"/>
              <a:t>The appearance and logic of each object is defined by its components</a:t>
            </a:r>
          </a:p>
          <a:p>
            <a:pPr lvl="1"/>
            <a:r>
              <a:rPr lang="en-US" sz="2000" dirty="0"/>
              <a:t>objects can be any combination of components</a:t>
            </a:r>
          </a:p>
          <a:p>
            <a:r>
              <a:rPr lang="en-US" sz="2400" dirty="0"/>
              <a:t>Making new objects is as easy as adding new components</a:t>
            </a:r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D5C0058B-59AF-4489-AE8E-477289A12DF7}"/>
              </a:ext>
            </a:extLst>
          </p:cNvPr>
          <p:cNvSpPr/>
          <p:nvPr/>
        </p:nvSpPr>
        <p:spPr>
          <a:xfrm>
            <a:off x="4648200" y="1908774"/>
            <a:ext cx="1943100" cy="533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err="1">
                <a:latin typeface="Consolas" panose="020B0609020204030204" pitchFamily="49" charset="0"/>
              </a:rPr>
              <a:t>HealthComponent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Health bar</a:t>
            </a:r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93B4D77A-767D-40DA-BCC2-2AAC8D00A989}"/>
              </a:ext>
            </a:extLst>
          </p:cNvPr>
          <p:cNvSpPr/>
          <p:nvPr/>
        </p:nvSpPr>
        <p:spPr>
          <a:xfrm>
            <a:off x="7162800" y="1862071"/>
            <a:ext cx="1943100" cy="54203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err="1">
                <a:latin typeface="Consolas" panose="020B0609020204030204" pitchFamily="49" charset="0"/>
              </a:rPr>
              <a:t>PhysicsComponent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Updates position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317ABD76-560A-41CF-B178-06C214A4B775}"/>
              </a:ext>
            </a:extLst>
          </p:cNvPr>
          <p:cNvSpPr/>
          <p:nvPr/>
        </p:nvSpPr>
        <p:spPr>
          <a:xfrm>
            <a:off x="4648200" y="3383385"/>
            <a:ext cx="2618570" cy="53324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err="1">
                <a:latin typeface="Consolas" panose="020B0609020204030204" pitchFamily="49" charset="0"/>
              </a:rPr>
              <a:t>PlayerControlComponent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Responds to key presses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F598D836-0D4C-49A4-BA25-3442A88A98FD}"/>
              </a:ext>
            </a:extLst>
          </p:cNvPr>
          <p:cNvSpPr/>
          <p:nvPr/>
        </p:nvSpPr>
        <p:spPr>
          <a:xfrm>
            <a:off x="7162800" y="2627714"/>
            <a:ext cx="1828800" cy="52767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err="1">
                <a:latin typeface="Consolas" panose="020B0609020204030204" pitchFamily="49" charset="0"/>
              </a:rPr>
              <a:t>AIComponent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Makes decisions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FC62E611-C5C8-469F-B227-C0DD7814EC6D}"/>
              </a:ext>
            </a:extLst>
          </p:cNvPr>
          <p:cNvSpPr/>
          <p:nvPr/>
        </p:nvSpPr>
        <p:spPr>
          <a:xfrm>
            <a:off x="4648200" y="2632095"/>
            <a:ext cx="2362200" cy="52767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err="1">
                <a:latin typeface="Consolas" panose="020B0609020204030204" pitchFamily="49" charset="0"/>
              </a:rPr>
              <a:t>DrawComponent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Has a Shape, Material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011B6A2A-99DD-4ADD-83D9-1F77B2C3791F}"/>
              </a:ext>
            </a:extLst>
          </p:cNvPr>
          <p:cNvSpPr/>
          <p:nvPr/>
        </p:nvSpPr>
        <p:spPr>
          <a:xfrm>
            <a:off x="5562600" y="1004821"/>
            <a:ext cx="2686050" cy="686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GameObject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List of Components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638800" cy="339447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need to do the following:</a:t>
            </a:r>
          </a:p>
          <a:p>
            <a:pPr lvl="1"/>
            <a:r>
              <a:rPr lang="en-US" dirty="0"/>
              <a:t>Add a component </a:t>
            </a:r>
          </a:p>
          <a:p>
            <a:pPr lvl="1"/>
            <a:r>
              <a:rPr lang="en-US" dirty="0"/>
              <a:t>Remove a component </a:t>
            </a:r>
          </a:p>
          <a:p>
            <a:pPr lvl="1"/>
            <a:r>
              <a:rPr lang="en-US" dirty="0"/>
              <a:t>Get a component</a:t>
            </a:r>
          </a:p>
        </p:txBody>
      </p:sp>
    </p:spTree>
    <p:extLst>
      <p:ext uri="{BB962C8B-B14F-4D97-AF65-F5344CB8AC3E}">
        <p14:creationId xmlns:p14="http://schemas.microsoft.com/office/powerpoint/2010/main" val="3527458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E1E84-91BA-4541-9608-2CB4893F5248}"/>
              </a:ext>
            </a:extLst>
          </p:cNvPr>
          <p:cNvSpPr txBox="1"/>
          <p:nvPr/>
        </p:nvSpPr>
        <p:spPr>
          <a:xfrm>
            <a:off x="838200" y="1063230"/>
            <a:ext cx="7543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addComponent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	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removeComponent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getComponent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(...);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b="1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Container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m_components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5831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3914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Nearly all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need to update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onTick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Where most logic is implemented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respond to other events</a:t>
            </a:r>
          </a:p>
          <a:p>
            <a:pPr lvl="1"/>
            <a:r>
              <a:rPr lang="en-US" dirty="0"/>
              <a:t>For example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onDraw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might want to access parent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So that they can talk to other components of the same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91953-E18F-4D6D-89E9-B8F1426AE3E9}"/>
              </a:ext>
            </a:extLst>
          </p:cNvPr>
          <p:cNvSpPr txBox="1"/>
          <p:nvPr/>
        </p:nvSpPr>
        <p:spPr>
          <a:xfrm>
            <a:off x="838200" y="1063229"/>
            <a:ext cx="754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Component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onTick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	// more events (possibly in subclasses)</a:t>
            </a:r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2200" b="1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m_gameObject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110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Complete Warmup1?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657599"/>
          </a:xfrm>
        </p:spPr>
        <p:txBody>
          <a:bodyPr>
            <a:normAutofit/>
          </a:bodyPr>
          <a:lstStyle/>
          <a:p>
            <a:r>
              <a:rPr lang="en-US" dirty="0"/>
              <a:t>No problem – you have retries!</a:t>
            </a:r>
          </a:p>
          <a:p>
            <a:r>
              <a:rPr lang="en-US" dirty="0"/>
              <a:t>Don’t let the snowball begin week 1</a:t>
            </a:r>
          </a:p>
          <a:p>
            <a:pPr lvl="1"/>
            <a:r>
              <a:rPr lang="en-US" dirty="0"/>
              <a:t>Try to do your retry AND Warmup2 this week!</a:t>
            </a:r>
          </a:p>
        </p:txBody>
      </p:sp>
      <p:pic>
        <p:nvPicPr>
          <p:cNvPr id="2050" name="Picture 2" descr="http://i.ytimg.com/vi/gid6c6T9I0E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8750"/>
            <a:ext cx="4470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00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World</a:t>
            </a:r>
          </a:p>
        </p:txBody>
      </p:sp>
    </p:spTree>
    <p:extLst>
      <p:ext uri="{BB962C8B-B14F-4D97-AF65-F5344CB8AC3E}">
        <p14:creationId xmlns:p14="http://schemas.microsoft.com/office/powerpoint/2010/main" val="2933873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Cylinder-Cylinder Collisions</a:t>
            </a:r>
          </a:p>
        </p:txBody>
      </p:sp>
    </p:spTree>
    <p:extLst>
      <p:ext uri="{BB962C8B-B14F-4D97-AF65-F5344CB8AC3E}">
        <p14:creationId xmlns:p14="http://schemas.microsoft.com/office/powerpoint/2010/main" val="3972108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Cylinder-Cylinder Collisions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Collisions I</a:t>
            </a:r>
          </a:p>
        </p:txBody>
      </p:sp>
    </p:spTree>
    <p:extLst>
      <p:ext uri="{BB962C8B-B14F-4D97-AF65-F5344CB8AC3E}">
        <p14:creationId xmlns:p14="http://schemas.microsoft.com/office/powerpoint/2010/main" val="2648033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181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Detection</a:t>
            </a:r>
          </a:p>
          <a:p>
            <a:pPr lvl="1"/>
            <a:r>
              <a:rPr lang="en-US" dirty="0"/>
              <a:t>Are two shapes overlapping?</a:t>
            </a:r>
          </a:p>
          <a:p>
            <a:r>
              <a:rPr lang="en-US" dirty="0"/>
              <a:t>Resolution</a:t>
            </a:r>
          </a:p>
          <a:p>
            <a:pPr lvl="1"/>
            <a:r>
              <a:rPr lang="en-US" dirty="0"/>
              <a:t>Make them not overlapping anymore</a:t>
            </a:r>
          </a:p>
          <a:p>
            <a:r>
              <a:rPr lang="en-US" dirty="0"/>
              <a:t>Response</a:t>
            </a:r>
          </a:p>
          <a:p>
            <a:pPr lvl="1"/>
            <a:r>
              <a:rPr lang="en-US" dirty="0"/>
              <a:t>Make them bounce off each other in some believable way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7000" y="13525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81800" y="12001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1493" y="24955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19256" y="23431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79721" y="37147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97484" y="356235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1" idx="3"/>
          </p:cNvCxnSpPr>
          <p:nvPr/>
        </p:nvCxnSpPr>
        <p:spPr>
          <a:xfrm>
            <a:off x="7707084" y="3867150"/>
            <a:ext cx="674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1"/>
          </p:cNvCxnSpPr>
          <p:nvPr/>
        </p:nvCxnSpPr>
        <p:spPr>
          <a:xfrm flipH="1">
            <a:off x="6096000" y="4019550"/>
            <a:ext cx="3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(Almost) every 3D game uses it</a:t>
            </a:r>
          </a:p>
          <a:p>
            <a:r>
              <a:rPr lang="en-US" dirty="0"/>
              <a:t>Even last week, you did this with the floor</a:t>
            </a:r>
          </a:p>
          <a:p>
            <a:pPr lvl="1"/>
            <a:r>
              <a:rPr lang="en-US" dirty="0"/>
              <a:t>Is </a:t>
            </a:r>
            <a:r>
              <a:rPr lang="en-US" dirty="0" err="1">
                <a:latin typeface="Consolas" panose="020B0609020204030204" pitchFamily="49" charset="0"/>
              </a:rPr>
              <a:t>pos.y</a:t>
            </a:r>
            <a:r>
              <a:rPr lang="en-US" dirty="0">
                <a:latin typeface="Consolas" panose="020B0609020204030204" pitchFamily="49" charset="0"/>
              </a:rPr>
              <a:t> &lt; 0</a:t>
            </a:r>
            <a:r>
              <a:rPr lang="en-US" dirty="0"/>
              <a:t>? (detection)</a:t>
            </a:r>
          </a:p>
          <a:p>
            <a:pPr lvl="1"/>
            <a:r>
              <a:rPr lang="en-US" dirty="0"/>
              <a:t>If so, make </a:t>
            </a:r>
            <a:r>
              <a:rPr lang="en-US" dirty="0" err="1">
                <a:latin typeface="Consolas" panose="020B0609020204030204" pitchFamily="49" charset="0"/>
              </a:rPr>
              <a:t>pos.y</a:t>
            </a:r>
            <a:r>
              <a:rPr lang="en-US" dirty="0">
                <a:latin typeface="Consolas" panose="020B0609020204030204" pitchFamily="49" charset="0"/>
              </a:rPr>
              <a:t> = 0</a:t>
            </a:r>
            <a:r>
              <a:rPr lang="en-US" dirty="0"/>
              <a:t> (resolution)</a:t>
            </a:r>
          </a:p>
          <a:p>
            <a:pPr lvl="1"/>
            <a:r>
              <a:rPr lang="en-US" dirty="0"/>
              <a:t>Set the player’s y velocity to 0 (response)</a:t>
            </a:r>
          </a:p>
        </p:txBody>
      </p:sp>
    </p:spTree>
    <p:extLst>
      <p:ext uri="{BB962C8B-B14F-4D97-AF65-F5344CB8AC3E}">
        <p14:creationId xmlns:p14="http://schemas.microsoft.com/office/powerpoint/2010/main" val="5749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opimagine.com/wp-content/uploads/2013/11/minion-as-sponge-bo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52796"/>
            <a:ext cx="4200749" cy="310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114800" cy="3394472"/>
          </a:xfrm>
        </p:spPr>
        <p:txBody>
          <a:bodyPr>
            <a:normAutofit/>
          </a:bodyPr>
          <a:lstStyle/>
          <a:p>
            <a:r>
              <a:rPr lang="en-US" dirty="0"/>
              <a:t>Cylinders make great collision shapes</a:t>
            </a:r>
          </a:p>
          <a:p>
            <a:pPr lvl="1"/>
            <a:r>
              <a:rPr lang="en-US" dirty="0"/>
              <a:t>People are kind of cylinders</a:t>
            </a:r>
          </a:p>
          <a:p>
            <a:pPr lvl="1"/>
            <a:r>
              <a:rPr lang="en-US" dirty="0"/>
              <a:t>The math is pretty easy</a:t>
            </a:r>
          </a:p>
          <a:p>
            <a:pPr lvl="1"/>
            <a:r>
              <a:rPr lang="en-US" dirty="0"/>
              <a:t>Turning in place doesn’t change your collision shape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3198" y="33337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900000">
            <a:off x="7078198" y="33337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70444" y="1538767"/>
            <a:ext cx="1066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5444" y="1538767"/>
            <a:ext cx="1066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1148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3D problem into 2D and 1D problems</a:t>
            </a:r>
          </a:p>
          <a:p>
            <a:pPr lvl="1"/>
            <a:r>
              <a:rPr lang="en-US" dirty="0"/>
              <a:t>2 + 1 = 3</a:t>
            </a:r>
          </a:p>
          <a:p>
            <a:r>
              <a:rPr lang="en-US" dirty="0"/>
              <a:t>Overlapping if both:</a:t>
            </a:r>
          </a:p>
          <a:p>
            <a:pPr lvl="1"/>
            <a:r>
              <a:rPr lang="en-US" dirty="0"/>
              <a:t>Bases overlap in </a:t>
            </a:r>
            <a:r>
              <a:rPr lang="en-US" dirty="0" err="1"/>
              <a:t>xz</a:t>
            </a:r>
            <a:r>
              <a:rPr lang="en-US" dirty="0"/>
              <a:t> plane</a:t>
            </a:r>
          </a:p>
          <a:p>
            <a:pPr lvl="1"/>
            <a:r>
              <a:rPr lang="en-US" dirty="0"/>
              <a:t>Heights overlap on y axis</a:t>
            </a:r>
          </a:p>
          <a:p>
            <a:r>
              <a:rPr lang="en-US" dirty="0"/>
              <a:t>Easy if your cylinder is represented by a point (bottom center) and dimension (radius, height)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5943600" y="1390650"/>
            <a:ext cx="838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6545035" y="742950"/>
            <a:ext cx="838200" cy="1219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57800" y="302895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00700" y="3486150"/>
            <a:ext cx="685800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34943" y="3382736"/>
            <a:ext cx="87086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00" y="2609850"/>
            <a:ext cx="87086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animBg="1"/>
      <p:bldP spid="12" grpId="0" uiExpand="1" animBg="1"/>
      <p:bldP spid="15" grpId="0" uiExpand="1" animBg="1"/>
      <p:bldP spid="17" grpId="0" uiExpan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460" y="1060263"/>
            <a:ext cx="4753140" cy="3394472"/>
          </a:xfrm>
        </p:spPr>
        <p:txBody>
          <a:bodyPr>
            <a:normAutofit/>
          </a:bodyPr>
          <a:lstStyle/>
          <a:p>
            <a:r>
              <a:rPr lang="en-US" dirty="0"/>
              <a:t>Need to find minimum translation vector (MTV)</a:t>
            </a:r>
          </a:p>
          <a:p>
            <a:pPr lvl="1"/>
            <a:r>
              <a:rPr lang="en-US" dirty="0"/>
              <a:t>Minimum Translation Vector – shortest possible translation to get two shapes out of collision</a:t>
            </a:r>
          </a:p>
          <a:p>
            <a:pPr lvl="1"/>
            <a:r>
              <a:rPr lang="en-US" dirty="0"/>
              <a:t>With respect to one of the shapes in collision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5943600" y="1390650"/>
            <a:ext cx="838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6545035" y="742950"/>
            <a:ext cx="838200" cy="1219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57800" y="302895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00700" y="3486150"/>
            <a:ext cx="685800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34943" y="3382736"/>
            <a:ext cx="87086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00" y="2609850"/>
            <a:ext cx="87086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715000" y="3562350"/>
            <a:ext cx="76200" cy="114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805057" y="337185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8460" y="1060263"/>
                <a:ext cx="4753140" cy="33944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Either translate in </a:t>
                </a:r>
                <a:r>
                  <a:rPr lang="en-US" dirty="0" err="1"/>
                  <a:t>xz</a:t>
                </a:r>
                <a:r>
                  <a:rPr lang="en-US" dirty="0"/>
                  <a:t> plane or in the y direction</a:t>
                </a:r>
              </a:p>
              <a:p>
                <a:pPr lvl="1"/>
                <a:r>
                  <a:rPr lang="en-US" dirty="0"/>
                  <a:t>Only 2 possible MTV’s</a:t>
                </a:r>
              </a:p>
              <a:p>
                <a:pPr lvl="1"/>
                <a:r>
                  <a:rPr lang="en-US" dirty="0"/>
                  <a:t>Pick the one that is shorter</a:t>
                </a:r>
              </a:p>
              <a:p>
                <a:r>
                  <a:rPr lang="en-US" dirty="0"/>
                  <a:t>Translate red out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𝑚𝑡𝑣</m:t>
                    </m:r>
                  </m:oMath>
                </a14:m>
                <a:r>
                  <a:rPr lang="en-US" dirty="0"/>
                  <a:t> and blue out by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𝑚𝑡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your engine supports immovable game objects, the movable game object is translated out by the entire MTV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8460" y="1060263"/>
                <a:ext cx="4753140" cy="3394472"/>
              </a:xfrm>
              <a:blipFill>
                <a:blip r:embed="rId3"/>
                <a:stretch>
                  <a:fillRect l="-1667" t="-3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owchart: Magnetic Disk 5"/>
          <p:cNvSpPr/>
          <p:nvPr/>
        </p:nvSpPr>
        <p:spPr>
          <a:xfrm>
            <a:off x="5943600" y="1390650"/>
            <a:ext cx="838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6545035" y="742950"/>
            <a:ext cx="838200" cy="1219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57800" y="302895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00700" y="3486150"/>
            <a:ext cx="685800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34943" y="3382736"/>
            <a:ext cx="87086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00" y="2609850"/>
            <a:ext cx="87086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715000" y="3562350"/>
            <a:ext cx="76200" cy="114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805057" y="337185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5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2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00151"/>
                <a:ext cx="5638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circles are overlapping if and only if: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()&lt;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Avoid square root by squaring expression!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𝑙𝑒𝑛𝑔𝑡h𝑆𝑞𝑢𝑎𝑟𝑒𝑑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()&lt;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𝑟𝑎𝑑𝑖𝑢𝑠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𝑟𝑎𝑑𝑖𝑢𝑠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00151"/>
                <a:ext cx="5638800" cy="3394472"/>
              </a:xfrm>
              <a:blipFill>
                <a:blip r:embed="rId3"/>
                <a:stretch>
                  <a:fillRect l="-2162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950528" y="2602290"/>
            <a:ext cx="1736272" cy="17362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7128" y="1642229"/>
            <a:ext cx="1736272" cy="1736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67600" y="2744987"/>
            <a:ext cx="304800" cy="512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CA08-7B2D-4426-A2BB-0866B10F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18A6-E26E-476D-B6C4-500317FFE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w Cen MT"/>
              </a:rPr>
              <a:t>Remember to sign the collaboration policy on the website</a:t>
            </a:r>
            <a:endParaRPr lang="en-US" dirty="0"/>
          </a:p>
          <a:p>
            <a:r>
              <a:rPr lang="en-US" dirty="0"/>
              <a:t>Pretty vanilla collaboration policy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No</a:t>
            </a:r>
            <a:r>
              <a:rPr lang="en-US" dirty="0"/>
              <a:t> sharing code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No</a:t>
            </a:r>
            <a:r>
              <a:rPr lang="en-US" dirty="0"/>
              <a:t> looking at each other’s code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Can</a:t>
            </a:r>
            <a:r>
              <a:rPr lang="en-US" dirty="0"/>
              <a:t> discuss design</a:t>
            </a:r>
          </a:p>
        </p:txBody>
      </p:sp>
    </p:spTree>
    <p:extLst>
      <p:ext uri="{BB962C8B-B14F-4D97-AF65-F5344CB8AC3E}">
        <p14:creationId xmlns:p14="http://schemas.microsoft.com/office/powerpoint/2010/main" val="1418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Circle MTV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00151"/>
                <a:ext cx="62484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MTV (in the direction of red):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𝑟𝑒𝑑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𝑝𝑜𝑠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𝑏𝑙𝑢𝑒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𝑝𝑜𝑠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𝑏𝑙𝑢𝑒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𝑟𝑎𝑑𝑖𝑢𝑠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𝑟𝑒𝑑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𝑟𝑎𝑑𝑖𝑢𝑠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00151"/>
                <a:ext cx="6248400" cy="3394472"/>
              </a:xfrm>
              <a:blipFill>
                <a:blip r:embed="rId3"/>
                <a:stretch>
                  <a:fillRect l="-1951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950528" y="2602290"/>
            <a:ext cx="1736272" cy="17362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7128" y="1642229"/>
            <a:ext cx="1736272" cy="1736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67600" y="2744987"/>
            <a:ext cx="304800" cy="512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92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00151"/>
                <a:ext cx="54864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1D line segments are overlapping if and only if both of the following are true: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00151"/>
                <a:ext cx="5486400" cy="3394472"/>
              </a:xfrm>
              <a:blipFill>
                <a:blip r:embed="rId3"/>
                <a:stretch>
                  <a:fillRect l="-2222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696200" y="1973036"/>
            <a:ext cx="87086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81257" y="1200150"/>
            <a:ext cx="87086" cy="2438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Line MTV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intervalMTV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Interval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a,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Interval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aRight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b.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min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aLeft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b.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min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aLeft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||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aRight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    return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-1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aRight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aLeft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aRight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C0504D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aLeft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06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objects collide, they should do something</a:t>
            </a:r>
          </a:p>
          <a:p>
            <a:pPr lvl="1"/>
            <a:r>
              <a:rPr lang="en-US" dirty="0"/>
              <a:t>Minimally, translate by ½ the MTV each</a:t>
            </a:r>
          </a:p>
          <a:p>
            <a:pPr lvl="2"/>
            <a:r>
              <a:rPr lang="en-US" dirty="0"/>
              <a:t>Adds up to 1 full MTV!</a:t>
            </a:r>
          </a:p>
          <a:p>
            <a:pPr lvl="1"/>
            <a:r>
              <a:rPr lang="en-US" dirty="0"/>
              <a:t>In almost all cases, do game-specific logic</a:t>
            </a:r>
          </a:p>
          <a:p>
            <a:r>
              <a:rPr lang="en-US" dirty="0"/>
              <a:t>Example: bullet collides with player</a:t>
            </a:r>
          </a:p>
          <a:p>
            <a:pPr lvl="1"/>
            <a:r>
              <a:rPr lang="en-US" dirty="0"/>
              <a:t>Player takes damage</a:t>
            </a:r>
          </a:p>
          <a:p>
            <a:pPr lvl="1"/>
            <a:r>
              <a:rPr lang="en-US" dirty="0"/>
              <a:t>Player is moved back some by the force of the bullet</a:t>
            </a:r>
          </a:p>
          <a:p>
            <a:pPr lvl="1"/>
            <a:r>
              <a:rPr lang="en-US" dirty="0"/>
              <a:t>Bullet is destroyed</a:t>
            </a:r>
          </a:p>
        </p:txBody>
      </p:sp>
    </p:spTree>
    <p:extLst>
      <p:ext uri="{BB962C8B-B14F-4D97-AF65-F5344CB8AC3E}">
        <p14:creationId xmlns:p14="http://schemas.microsoft.com/office/powerpoint/2010/main" val="397528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Collisions I – Cylinder-Cylinder Collisions</a:t>
            </a:r>
          </a:p>
        </p:txBody>
      </p:sp>
    </p:spTree>
    <p:extLst>
      <p:ext uri="{BB962C8B-B14F-4D97-AF65-F5344CB8AC3E}">
        <p14:creationId xmlns:p14="http://schemas.microsoft.com/office/powerpoint/2010/main" val="89418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164606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142164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D3A-21DF-4A58-8EF4-CE6A3AFD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Collision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C70B1-1C1B-49F4-94B6-2AA94FFE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/>
          </a:bodyPr>
          <a:lstStyle/>
          <a:p>
            <a:r>
              <a:rPr lang="en-US" dirty="0"/>
              <a:t>We know how to detect if cylinders are overlapping</a:t>
            </a:r>
          </a:p>
          <a:p>
            <a:r>
              <a:rPr lang="en-US" dirty="0"/>
              <a:t>We have a bunch of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r>
              <a:rPr lang="en-US" dirty="0"/>
              <a:t>How do we make them collide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21688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D3A-21DF-4A58-8EF4-CE6A3AFD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Collision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C70B1-1C1B-49F4-94B6-2AA94FFE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 fontScale="92500"/>
          </a:bodyPr>
          <a:lstStyle/>
          <a:p>
            <a:r>
              <a:rPr lang="en-US" dirty="0"/>
              <a:t>We could put collision logic in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checks if each pair of </a:t>
            </a:r>
            <a:r>
              <a:rPr lang="en-US" dirty="0" err="1"/>
              <a:t>collidable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is colliding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tells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that they there are colliding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of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respond appropriately</a:t>
            </a:r>
          </a:p>
          <a:p>
            <a:r>
              <a:rPr lang="en-US" dirty="0"/>
              <a:t>Sounds pretty good</a:t>
            </a:r>
          </a:p>
        </p:txBody>
      </p:sp>
    </p:spTree>
    <p:extLst>
      <p:ext uri="{BB962C8B-B14F-4D97-AF65-F5344CB8AC3E}">
        <p14:creationId xmlns:p14="http://schemas.microsoft.com/office/powerpoint/2010/main" val="8691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D3A-21DF-4A58-8EF4-CE6A3AFD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C70B1-1C1B-49F4-94B6-2AA94FFE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/>
          </a:bodyPr>
          <a:lstStyle/>
          <a:p>
            <a:r>
              <a:rPr lang="en-US" dirty="0"/>
              <a:t>What if your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play sounds?</a:t>
            </a:r>
          </a:p>
          <a:p>
            <a:r>
              <a:rPr lang="en-US" dirty="0"/>
              <a:t>Should we put sound logic in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too?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tells each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that can play a sound to do so</a:t>
            </a:r>
          </a:p>
        </p:txBody>
      </p:sp>
    </p:spTree>
    <p:extLst>
      <p:ext uri="{BB962C8B-B14F-4D97-AF65-F5344CB8AC3E}">
        <p14:creationId xmlns:p14="http://schemas.microsoft.com/office/powerpoint/2010/main" val="30736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Warmup2 - Your first full game!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You’ll have your first full 3D game after this week!</a:t>
            </a:r>
          </a:p>
          <a:p>
            <a:r>
              <a:rPr lang="en-US" dirty="0"/>
              <a:t>Gameplay options are actually pretty diverse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Have some fun!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159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D3A-21DF-4A58-8EF4-CE6A3AFD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C70B1-1C1B-49F4-94B6-2AA94FFE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>
            <a:normAutofit/>
          </a:bodyPr>
          <a:lstStyle/>
          <a:p>
            <a:r>
              <a:rPr lang="en-US" dirty="0"/>
              <a:t>What if other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require more global logic?</a:t>
            </a:r>
          </a:p>
          <a:p>
            <a:r>
              <a:rPr lang="en-US" dirty="0"/>
              <a:t>We would have to add all of our logic to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class</a:t>
            </a:r>
          </a:p>
          <a:p>
            <a:r>
              <a:rPr lang="en-US" dirty="0"/>
              <a:t>Before long, our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can get pretty bloated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7924800" cy="3505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Introducing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…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implement global logic</a:t>
            </a:r>
          </a:p>
          <a:p>
            <a:pPr lvl="1"/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stores a list of interested objects (usually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or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Components</a:t>
            </a:r>
            <a:r>
              <a:rPr lang="en-US" dirty="0" err="1"/>
              <a:t>s</a:t>
            </a:r>
            <a:r>
              <a:rPr lang="en-US" dirty="0"/>
              <a:t>) and calls relevant methods on each of them</a:t>
            </a:r>
          </a:p>
          <a:p>
            <a:r>
              <a:rPr lang="en-US" dirty="0"/>
              <a:t>Other examples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DrawSystem</a:t>
            </a:r>
            <a:r>
              <a:rPr lang="en-US" dirty="0"/>
              <a:t> calls </a:t>
            </a:r>
            <a:r>
              <a:rPr lang="en-US" sz="2100" dirty="0">
                <a:latin typeface="Consolas"/>
                <a:cs typeface="Consolas"/>
              </a:rPr>
              <a:t>draw(</a:t>
            </a:r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Graphics</a:t>
            </a:r>
            <a:r>
              <a:rPr lang="en-US" sz="21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dirty="0">
                <a:latin typeface="Consolas"/>
                <a:cs typeface="Consolas"/>
              </a:rPr>
              <a:t>*g) </a:t>
            </a:r>
            <a:r>
              <a:rPr lang="en-US" dirty="0"/>
              <a:t>on it’s drawable components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CollisionSystem</a:t>
            </a:r>
            <a:r>
              <a:rPr lang="en-US" dirty="0"/>
              <a:t> checks collisions + calls collide(</a:t>
            </a:r>
            <a:r>
              <a:rPr lang="en-US" sz="21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glm</a:t>
            </a:r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::vec3</a:t>
            </a:r>
            <a:r>
              <a:rPr lang="en-US" dirty="0"/>
              <a:t> </a:t>
            </a:r>
            <a:r>
              <a:rPr lang="en-US" dirty="0" err="1"/>
              <a:t>mtv</a:t>
            </a:r>
            <a:r>
              <a:rPr lang="en-US" dirty="0"/>
              <a:t>) on collision components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SoundSystem</a:t>
            </a:r>
            <a:r>
              <a:rPr lang="en-US" dirty="0"/>
              <a:t> calls </a:t>
            </a:r>
            <a:r>
              <a:rPr lang="en-US" sz="2100" dirty="0" err="1">
                <a:latin typeface="Consolas"/>
                <a:cs typeface="Consolas"/>
              </a:rPr>
              <a:t>playSound</a:t>
            </a:r>
            <a:r>
              <a:rPr lang="en-US" sz="2100" dirty="0">
                <a:latin typeface="Consolas"/>
                <a:cs typeface="Consolas"/>
              </a:rPr>
              <a:t>(...) </a:t>
            </a:r>
            <a:r>
              <a:rPr lang="en-US" dirty="0"/>
              <a:t>on sound components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134606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799E-8C15-4A67-89D9-D3B5CDE0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Storing </a:t>
            </a:r>
            <a:r>
              <a:rPr lang="en-US" sz="35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3500" dirty="0" err="1"/>
              <a:t>s</a:t>
            </a:r>
            <a:r>
              <a:rPr lang="en-US" sz="3500" dirty="0"/>
              <a:t> vs. </a:t>
            </a:r>
            <a:r>
              <a:rPr lang="en-US" sz="3500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sz="3500" dirty="0"/>
              <a:t>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E75F-5EDC-4FF2-AC3B-9E8AE0B7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could have your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keep track of either a list of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i="1" dirty="0"/>
              <a:t>or</a:t>
            </a:r>
            <a:r>
              <a:rPr lang="en-US" dirty="0"/>
              <a:t> a list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s—it’s up to you</a:t>
            </a:r>
          </a:p>
          <a:p>
            <a:pPr lvl="1"/>
            <a:r>
              <a:rPr lang="en-US" dirty="0"/>
              <a:t>Storing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makes it easier to access multiple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of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and reference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specific state</a:t>
            </a:r>
          </a:p>
          <a:p>
            <a:pPr lvl="1"/>
            <a:r>
              <a:rPr lang="en-US" dirty="0"/>
              <a:t>Storing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avoids potential type headaches and can give you performance benefits</a:t>
            </a:r>
          </a:p>
        </p:txBody>
      </p:sp>
    </p:spTree>
    <p:extLst>
      <p:ext uri="{BB962C8B-B14F-4D97-AF65-F5344CB8AC3E}">
        <p14:creationId xmlns:p14="http://schemas.microsoft.com/office/powerpoint/2010/main" val="23388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0ED5-3596-45BC-B175-D0B5CEEC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58760-AD99-4DCF-AA4C-D589911C8F18}"/>
              </a:ext>
            </a:extLst>
          </p:cNvPr>
          <p:cNvSpPr txBox="1"/>
          <p:nvPr/>
        </p:nvSpPr>
        <p:spPr>
          <a:xfrm>
            <a:off x="838200" y="1063230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System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onTick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for(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/Component </a:t>
            </a:r>
            <a:r>
              <a:rPr lang="en-US" dirty="0" err="1">
                <a:latin typeface="Consolas" panose="020B0609020204030204" pitchFamily="49" charset="0"/>
              </a:rPr>
              <a:t>obj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</a:rPr>
              <a:t>m_objects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	{</a:t>
            </a:r>
          </a:p>
          <a:p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80A0FF"/>
                </a:solidFill>
                <a:latin typeface="Consolas" panose="020B0609020204030204" pitchFamily="49" charset="0"/>
              </a:rPr>
              <a:t>// Update objects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	}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};</a:t>
            </a:r>
          </a:p>
          <a:p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 panose="020B0609020204030204" pitchFamily="49" charset="0"/>
              </a:rPr>
              <a:t>// more events (possibly in subclasses)</a:t>
            </a:r>
          </a:p>
          <a:p>
            <a:endParaRPr lang="en-US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/Component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m_objects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80A0FF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9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40A-17DF-470B-B411-F5CE6756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8381-9D02-4355-A0DD-D13173E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should hold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as well as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r>
              <a:rPr lang="en-US" dirty="0"/>
              <a:t>With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s:</a:t>
            </a:r>
          </a:p>
          <a:p>
            <a:pPr lvl="1"/>
            <a:r>
              <a:rPr lang="en-US" dirty="0"/>
              <a:t>The appearance and logic of each object is defined by its components</a:t>
            </a:r>
          </a:p>
          <a:p>
            <a:r>
              <a:rPr lang="en-US" dirty="0"/>
              <a:t>With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The global logic and interactions between objects in the world are defined by its systems</a:t>
            </a:r>
          </a:p>
        </p:txBody>
      </p:sp>
    </p:spTree>
    <p:extLst>
      <p:ext uri="{BB962C8B-B14F-4D97-AF65-F5344CB8AC3E}">
        <p14:creationId xmlns:p14="http://schemas.microsoft.com/office/powerpoint/2010/main" val="3821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16B7-8774-4885-8CDA-53F4D226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94B3B-D153-4116-B600-B21AE1DEA28A}"/>
              </a:ext>
            </a:extLst>
          </p:cNvPr>
          <p:cNvSpPr txBox="1"/>
          <p:nvPr/>
        </p:nvSpPr>
        <p:spPr>
          <a:xfrm>
            <a:off x="838200" y="1063230"/>
            <a:ext cx="7543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GameWorld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tick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g</a:t>
            </a:r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80A0FF"/>
                </a:solidFill>
                <a:latin typeface="Consolas" panose="020B0609020204030204" pitchFamily="49" charset="0"/>
              </a:rPr>
              <a:t>//...</a:t>
            </a:r>
          </a:p>
          <a:p>
            <a:endParaRPr lang="en-US" sz="22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private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Container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m_objects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	Container</a:t>
            </a:r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Consolas" panose="020B0609020204030204" pitchFamily="49" charset="0"/>
              </a:rPr>
              <a:t>m_systems</a:t>
            </a:r>
            <a:r>
              <a:rPr lang="en-US" sz="22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sz="2200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6476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040533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Handling Input</a:t>
            </a:r>
          </a:p>
        </p:txBody>
      </p:sp>
    </p:spTree>
    <p:extLst>
      <p:ext uri="{BB962C8B-B14F-4D97-AF65-F5344CB8AC3E}">
        <p14:creationId xmlns:p14="http://schemas.microsoft.com/office/powerpoint/2010/main" val="4021525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now, you might be handling input like this:</a:t>
            </a:r>
          </a:p>
          <a:p>
            <a:pPr marL="857250" lvl="2" indent="0">
              <a:buNone/>
            </a:pPr>
            <a:r>
              <a:rPr lang="en-US" sz="2000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onKeyPressed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QKeyEvent</a:t>
            </a:r>
            <a:r>
              <a:rPr lang="en-US" sz="2000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event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en-US" sz="2000" dirty="0">
              <a:latin typeface="Consolas" panose="020B0609020204030204" pitchFamily="49" charset="0"/>
            </a:endParaRPr>
          </a:p>
          <a:p>
            <a:pPr marL="857250" lvl="2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	if (event-&gt;key() ==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Qt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Key_W</a:t>
            </a:r>
            <a:r>
              <a:rPr lang="en-US" sz="2000" dirty="0">
                <a:latin typeface="Consolas" panose="020B0609020204030204" pitchFamily="49" charset="0"/>
              </a:rPr>
              <a:t>) //move up</a:t>
            </a:r>
          </a:p>
          <a:p>
            <a:pPr marL="857250" lvl="2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	if (event-&gt;key() ==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Qt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Key_S</a:t>
            </a:r>
            <a:r>
              <a:rPr lang="en-US" sz="2000" dirty="0">
                <a:latin typeface="Consolas" panose="020B0609020204030204" pitchFamily="49" charset="0"/>
              </a:rPr>
              <a:t>) //move down</a:t>
            </a:r>
          </a:p>
          <a:p>
            <a:pPr marL="857250" lvl="2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	...</a:t>
            </a:r>
          </a:p>
          <a:p>
            <a:pPr marL="857250" lvl="2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857250" lvl="2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183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playtesting session this week!</a:t>
            </a:r>
          </a:p>
          <a:p>
            <a:r>
              <a:rPr lang="en-US" dirty="0"/>
              <a:t>Each of us will give a short demo of our work for Warmup 1</a:t>
            </a:r>
          </a:p>
        </p:txBody>
      </p:sp>
      <p:pic>
        <p:nvPicPr>
          <p:cNvPr id="1026" name="Picture 2" descr="http://a.images.blip.tv/Extracredits-Playtesting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28750"/>
            <a:ext cx="419946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3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Qt</a:t>
            </a:r>
            <a:r>
              <a:rPr lang="en-US" dirty="0"/>
              <a:t> events may not act like you would expect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</a:rPr>
              <a:t>onKeyPressed</a:t>
            </a:r>
            <a:r>
              <a:rPr lang="en-US" dirty="0"/>
              <a:t> event fires rapidly for the duration a key is held</a:t>
            </a:r>
          </a:p>
          <a:p>
            <a:pPr lvl="1"/>
            <a:r>
              <a:rPr lang="en-US" dirty="0"/>
              <a:t>Think of when you press down a letter key in 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834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happens in short bursts</a:t>
            </a:r>
          </a:p>
          <a:p>
            <a:pPr lvl="1"/>
            <a:r>
              <a:rPr lang="en-US" dirty="0"/>
              <a:t>We move a little bit every time a key event fires from the system</a:t>
            </a:r>
          </a:p>
          <a:p>
            <a:r>
              <a:rPr lang="en-US" dirty="0"/>
              <a:t>Result: jerky movement—not ideal!</a:t>
            </a:r>
          </a:p>
          <a:p>
            <a:r>
              <a:rPr lang="en-US" dirty="0"/>
              <a:t>What we want is something smooth and continuous</a:t>
            </a:r>
          </a:p>
        </p:txBody>
      </p:sp>
    </p:spTree>
    <p:extLst>
      <p:ext uri="{BB962C8B-B14F-4D97-AF65-F5344CB8AC3E}">
        <p14:creationId xmlns:p14="http://schemas.microsoft.com/office/powerpoint/2010/main" val="22113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429000" cy="3581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key has two states: pressed and not pressed</a:t>
            </a:r>
          </a:p>
          <a:p>
            <a:r>
              <a:rPr lang="en-US" dirty="0"/>
              <a:t>This is represented in the event system by </a:t>
            </a:r>
            <a:r>
              <a:rPr lang="en-US" dirty="0" err="1">
                <a:latin typeface="Consolas" panose="020B0609020204030204" pitchFamily="49" charset="0"/>
              </a:rPr>
              <a:t>KeyPressed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KeyReleased</a:t>
            </a:r>
            <a:r>
              <a:rPr lang="en-US" dirty="0"/>
              <a:t> events</a:t>
            </a:r>
          </a:p>
        </p:txBody>
      </p:sp>
      <p:pic>
        <p:nvPicPr>
          <p:cNvPr id="1026" name="Picture 2" descr="https://img.fireden.net/v/image/1453/25/14532562028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40680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08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Instead of moving on every single </a:t>
            </a:r>
            <a:r>
              <a:rPr lang="en-US" dirty="0" err="1">
                <a:latin typeface="Consolas" panose="020B0609020204030204" pitchFamily="49" charset="0"/>
              </a:rPr>
              <a:t>KeyPressed</a:t>
            </a:r>
            <a:r>
              <a:rPr lang="en-US" dirty="0"/>
              <a:t> event, just pay attention to </a:t>
            </a:r>
            <a:r>
              <a:rPr lang="en-US" i="1" dirty="0"/>
              <a:t>first</a:t>
            </a:r>
            <a:r>
              <a:rPr lang="en-US" dirty="0"/>
              <a:t> one</a:t>
            </a:r>
          </a:p>
          <a:p>
            <a:r>
              <a:rPr lang="en-US" dirty="0"/>
              <a:t>Until the </a:t>
            </a:r>
            <a:r>
              <a:rPr lang="en-US" dirty="0" err="1">
                <a:latin typeface="Consolas" panose="020B0609020204030204" pitchFamily="49" charset="0"/>
              </a:rPr>
              <a:t>KeyReleased</a:t>
            </a:r>
            <a:r>
              <a:rPr lang="en-US" dirty="0"/>
              <a:t> event, move the player every tick</a:t>
            </a:r>
          </a:p>
          <a:p>
            <a:r>
              <a:rPr lang="en-US" dirty="0"/>
              <a:t>Keep track of the current state of each key in some sort of data structure of Booleans</a:t>
            </a:r>
          </a:p>
          <a:p>
            <a:pPr lvl="1"/>
            <a:r>
              <a:rPr lang="en-US" dirty="0"/>
              <a:t>For example, </a:t>
            </a:r>
            <a:r>
              <a:rPr lang="en-US" dirty="0">
                <a:latin typeface="Consolas" panose="020B0609020204030204" pitchFamily="49" charset="0"/>
              </a:rPr>
              <a:t>Map&lt;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there’s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general, it’s useful to access the current state of </a:t>
            </a:r>
            <a:r>
              <a:rPr lang="en-US"/>
              <a:t>input …</a:t>
            </a:r>
            <a:endParaRPr lang="en-US" dirty="0"/>
          </a:p>
          <a:p>
            <a:pPr lvl="1"/>
            <a:r>
              <a:rPr lang="en-US" dirty="0"/>
              <a:t>Keys that are pressed</a:t>
            </a:r>
          </a:p>
          <a:p>
            <a:pPr lvl="1"/>
            <a:r>
              <a:rPr lang="en-US" dirty="0"/>
              <a:t>Mouse buttons that are pressed</a:t>
            </a:r>
          </a:p>
          <a:p>
            <a:pPr lvl="1"/>
            <a:r>
              <a:rPr lang="en-US" dirty="0"/>
              <a:t>Mouse position</a:t>
            </a:r>
          </a:p>
          <a:p>
            <a:r>
              <a:rPr lang="en-US" dirty="0"/>
              <a:t>Not just when the current state changes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Input</a:t>
            </a:r>
            <a:r>
              <a:rPr lang="en-US" dirty="0"/>
              <a:t> object that stores all of this information?</a:t>
            </a:r>
          </a:p>
          <a:p>
            <a:r>
              <a:rPr lang="en-US" dirty="0"/>
              <a:t>Up to you—be creative!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351598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for Warmup 2</a:t>
            </a:r>
          </a:p>
        </p:txBody>
      </p:sp>
    </p:spTree>
    <p:extLst>
      <p:ext uri="{BB962C8B-B14F-4D97-AF65-F5344CB8AC3E}">
        <p14:creationId xmlns:p14="http://schemas.microsoft.com/office/powerpoint/2010/main" val="2943471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2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week, design is everything</a:t>
            </a:r>
          </a:p>
          <a:p>
            <a:r>
              <a:rPr lang="en-US" dirty="0"/>
              <a:t>Many ways to approach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 design</a:t>
            </a:r>
          </a:p>
          <a:p>
            <a:pPr lvl="1"/>
            <a:r>
              <a:rPr lang="en-US" dirty="0"/>
              <a:t>Even with the contracts we gave you</a:t>
            </a:r>
          </a:p>
          <a:p>
            <a:r>
              <a:rPr lang="en-US" dirty="0"/>
              <a:t>For example …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can store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or their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</a:t>
            </a:r>
          </a:p>
          <a:p>
            <a:r>
              <a:rPr lang="en-US" dirty="0"/>
              <a:t>Plan out your design, and talk it through with TAs</a:t>
            </a:r>
          </a:p>
        </p:txBody>
      </p:sp>
    </p:spTree>
    <p:extLst>
      <p:ext uri="{BB962C8B-B14F-4D97-AF65-F5344CB8AC3E}">
        <p14:creationId xmlns:p14="http://schemas.microsoft.com/office/powerpoint/2010/main" val="359633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Design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Should be defined engine side</a:t>
            </a:r>
          </a:p>
          <a:p>
            <a:pPr lvl="1"/>
            <a:r>
              <a:rPr lang="en-US" u="sng" dirty="0"/>
              <a:t>Should not be </a:t>
            </a:r>
            <a:r>
              <a:rPr lang="en-US" u="sng" dirty="0" err="1"/>
              <a:t>subclassed</a:t>
            </a:r>
            <a:r>
              <a:rPr lang="en-US" dirty="0"/>
              <a:t> game side or engine side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</a:p>
          <a:p>
            <a:pPr lvl="1"/>
            <a:r>
              <a:rPr lang="en-US" dirty="0"/>
              <a:t>Should be defined engine side</a:t>
            </a:r>
          </a:p>
          <a:p>
            <a:pPr lvl="1"/>
            <a:r>
              <a:rPr lang="en-US" u="sng" dirty="0"/>
              <a:t>Can be </a:t>
            </a:r>
            <a:r>
              <a:rPr lang="en-US" u="sng" dirty="0" err="1"/>
              <a:t>subclassed</a:t>
            </a:r>
            <a:r>
              <a:rPr lang="en-US" dirty="0"/>
              <a:t> game side or engine side</a:t>
            </a:r>
          </a:p>
        </p:txBody>
      </p:sp>
    </p:spTree>
    <p:extLst>
      <p:ext uri="{BB962C8B-B14F-4D97-AF65-F5344CB8AC3E}">
        <p14:creationId xmlns:p14="http://schemas.microsoft.com/office/powerpoint/2010/main" val="47192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Your First Components (Suggested)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DrawableComponent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Holds shape, material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TransformComponent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Holds position, size of object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Holds collision cylinder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PlayerControlComponent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Responds to player input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Player/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EnemyResponseComponent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Does something in response to collision</a:t>
            </a:r>
          </a:p>
        </p:txBody>
      </p:sp>
    </p:spTree>
    <p:extLst>
      <p:ext uri="{BB962C8B-B14F-4D97-AF65-F5344CB8AC3E}">
        <p14:creationId xmlns:p14="http://schemas.microsoft.com/office/powerpoint/2010/main" val="218653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Play as a player:</a:t>
            </a:r>
          </a:p>
          <a:p>
            <a:pPr lvl="1"/>
            <a:r>
              <a:rPr lang="en-US" dirty="0"/>
              <a:t>What did they do that you like?</a:t>
            </a:r>
          </a:p>
          <a:p>
            <a:pPr lvl="1"/>
            <a:r>
              <a:rPr lang="en-US" dirty="0"/>
              <a:t>What did they do that you didn’t like?</a:t>
            </a:r>
          </a:p>
          <a:p>
            <a:r>
              <a:rPr lang="en-US" dirty="0"/>
              <a:t>Play as an engineer:</a:t>
            </a:r>
          </a:p>
          <a:p>
            <a:pPr lvl="1"/>
            <a:r>
              <a:rPr lang="en-US" dirty="0"/>
              <a:t>Can you find any bugs? Can you reproduce them?</a:t>
            </a:r>
          </a:p>
          <a:p>
            <a:pPr lvl="1"/>
            <a:r>
              <a:rPr lang="en-US" dirty="0"/>
              <a:t>Do you understand how their systems work?</a:t>
            </a:r>
          </a:p>
        </p:txBody>
      </p:sp>
      <p:pic>
        <p:nvPicPr>
          <p:cNvPr id="1026" name="Picture 2" descr="http://a.images.blip.tv/Extracredits-Playtesting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28750"/>
            <a:ext cx="419946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Your First Systems (Suggested)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TickSystem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Ticks the objects that it holds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DrawSystem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Draws the objects that it holds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CollisionSystem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Checks for collisions between objects</a:t>
            </a:r>
          </a:p>
          <a:p>
            <a:pPr lvl="1"/>
            <a:r>
              <a:rPr lang="en-US" dirty="0"/>
              <a:t>Notifies objects that they have collided</a:t>
            </a:r>
          </a:p>
        </p:txBody>
      </p:sp>
    </p:spTree>
    <p:extLst>
      <p:ext uri="{BB962C8B-B14F-4D97-AF65-F5344CB8AC3E}">
        <p14:creationId xmlns:p14="http://schemas.microsoft.com/office/powerpoint/2010/main" val="2643071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Destroying Game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Your Warmup 2 game needs to have a reset feature</a:t>
            </a:r>
          </a:p>
          <a:p>
            <a:r>
              <a:rPr lang="en-US" dirty="0"/>
              <a:t>You must clear the </a:t>
            </a:r>
            <a:r>
              <a:rPr lang="en-US" dirty="0" err="1"/>
              <a:t>gameworld</a:t>
            </a:r>
            <a:r>
              <a:rPr lang="en-US" dirty="0"/>
              <a:t> when you reset</a:t>
            </a:r>
          </a:p>
          <a:p>
            <a:r>
              <a:rPr lang="en-US" dirty="0"/>
              <a:t>Think about what would happen if a </a:t>
            </a:r>
            <a:r>
              <a:rPr lang="en-US" dirty="0" err="1"/>
              <a:t>gameobject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G</a:t>
            </a:r>
            <a:r>
              <a:rPr lang="en-US" dirty="0"/>
              <a:t> managed by a </a:t>
            </a:r>
            <a:r>
              <a:rPr lang="en-US" dirty="0" err="1">
                <a:latin typeface="Courier" pitchFamily="2" charset="0"/>
              </a:rPr>
              <a:t>shared_ptr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called a method </a:t>
            </a:r>
            <a:r>
              <a:rPr lang="en-US" dirty="0" err="1">
                <a:latin typeface="Courier" pitchFamily="2" charset="0"/>
              </a:rPr>
              <a:t>destroySelf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>
                <a:latin typeface="Tw Cen MT" panose="020B0602020104020603" pitchFamily="34" charset="77"/>
              </a:rPr>
              <a:t>, which removes all </a:t>
            </a:r>
            <a:r>
              <a:rPr lang="en-US" dirty="0" err="1">
                <a:latin typeface="Courier" pitchFamily="2" charset="0"/>
              </a:rPr>
              <a:t>shared_ptr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Tw Cen MT" panose="020B0602020104020603" pitchFamily="34" charset="77"/>
              </a:rPr>
              <a:t>references to </a:t>
            </a:r>
            <a:r>
              <a:rPr lang="en-US" dirty="0">
                <a:latin typeface="Courier" pitchFamily="2" charset="0"/>
              </a:rPr>
              <a:t>G</a:t>
            </a:r>
            <a:r>
              <a:rPr lang="en-US" dirty="0">
                <a:latin typeface="Tw Cen MT" panose="020B0602020104020603" pitchFamily="34" charset="77"/>
              </a:rPr>
              <a:t> in the </a:t>
            </a:r>
            <a:r>
              <a:rPr lang="en-US" dirty="0" err="1">
                <a:latin typeface="Tw Cen MT" panose="020B0602020104020603" pitchFamily="34" charset="77"/>
              </a:rPr>
              <a:t>gameworld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r>
              <a:rPr lang="en-US" dirty="0">
                <a:latin typeface="Tw Cen MT" panose="020B0602020104020603" pitchFamily="34" charset="77"/>
              </a:rPr>
              <a:t>The number of references to the shared pointer goes to 0, and then the shared pointer is destroyed!</a:t>
            </a:r>
          </a:p>
          <a:p>
            <a:pPr lvl="1"/>
            <a:r>
              <a:rPr lang="en-US" dirty="0">
                <a:latin typeface="Tw Cen MT" panose="020B0602020104020603" pitchFamily="34" charset="77"/>
              </a:rPr>
              <a:t>But we are inside of one of </a:t>
            </a:r>
            <a:r>
              <a:rPr lang="en-US" dirty="0">
                <a:latin typeface="Courier" pitchFamily="2" charset="0"/>
              </a:rPr>
              <a:t>G</a:t>
            </a:r>
            <a:r>
              <a:rPr lang="en-US" dirty="0">
                <a:latin typeface="Tw Cen MT" panose="020B0602020104020603" pitchFamily="34" charset="77"/>
              </a:rPr>
              <a:t>’s methods, so we get a </a:t>
            </a:r>
            <a:r>
              <a:rPr lang="en-US" dirty="0" err="1">
                <a:latin typeface="Tw Cen MT" panose="020B0602020104020603" pitchFamily="34" charset="77"/>
              </a:rPr>
              <a:t>segfault</a:t>
            </a:r>
            <a:r>
              <a:rPr lang="en-US" dirty="0">
                <a:latin typeface="Tw Cen MT" panose="020B0602020104020603" pitchFamily="34" charset="77"/>
              </a:rPr>
              <a:t>!</a:t>
            </a:r>
          </a:p>
          <a:p>
            <a:r>
              <a:rPr lang="en-US" dirty="0">
                <a:latin typeface="Tw Cen MT" panose="020B0602020104020603" pitchFamily="34" charset="77"/>
              </a:rPr>
              <a:t>Think about what you could do to bypass this problem</a:t>
            </a:r>
          </a:p>
        </p:txBody>
      </p:sp>
    </p:spTree>
    <p:extLst>
      <p:ext uri="{BB962C8B-B14F-4D97-AF65-F5344CB8AC3E}">
        <p14:creationId xmlns:p14="http://schemas.microsoft.com/office/powerpoint/2010/main" val="10583363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Entity Component System </a:t>
            </a:r>
            <a:r>
              <a:rPr lang="en-US" sz="3500" dirty="0" err="1"/>
              <a:t>Typemap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</a:t>
            </a:r>
            <a:r>
              <a:rPr lang="en-US" dirty="0" err="1"/>
              <a:t>gameobject</a:t>
            </a:r>
            <a:r>
              <a:rPr lang="en-US" dirty="0"/>
              <a:t>, what is the best way to access its components?</a:t>
            </a:r>
          </a:p>
          <a:p>
            <a:r>
              <a:rPr lang="en-US" dirty="0"/>
              <a:t>We could have some function like </a:t>
            </a:r>
            <a:r>
              <a:rPr lang="en-US" sz="2800" dirty="0">
                <a:latin typeface="Courier" pitchFamily="2" charset="0"/>
              </a:rPr>
              <a:t>Component </a:t>
            </a:r>
            <a:r>
              <a:rPr lang="en-US" sz="2800" dirty="0" err="1">
                <a:latin typeface="Courier" pitchFamily="2" charset="0"/>
              </a:rPr>
              <a:t>getComponent</a:t>
            </a:r>
            <a:r>
              <a:rPr lang="en-US" sz="2800" dirty="0">
                <a:latin typeface="Courier" pitchFamily="2" charset="0"/>
              </a:rPr>
              <a:t>(std::string s)</a:t>
            </a:r>
          </a:p>
          <a:p>
            <a:r>
              <a:rPr lang="en-US" sz="2800" dirty="0">
                <a:latin typeface="Tw Cen MT" panose="020B0602020104020603" pitchFamily="34" charset="77"/>
              </a:rPr>
              <a:t>This is okay, but if we wanted to access any methods of a </a:t>
            </a:r>
            <a:r>
              <a:rPr lang="en-US" sz="2800" dirty="0" err="1">
                <a:latin typeface="Courier" pitchFamily="2" charset="0"/>
              </a:rPr>
              <a:t>CollisionComponent</a:t>
            </a:r>
            <a:r>
              <a:rPr lang="en-US" sz="2800" dirty="0">
                <a:latin typeface="Courier" pitchFamily="2" charset="0"/>
              </a:rPr>
              <a:t> </a:t>
            </a:r>
            <a:r>
              <a:rPr lang="en-US" sz="2800" dirty="0">
                <a:latin typeface="Tw Cen MT" panose="020B0602020104020603" pitchFamily="34" charset="77"/>
              </a:rPr>
              <a:t> that are not virtual functions in the abstract </a:t>
            </a:r>
            <a:r>
              <a:rPr lang="en-US" sz="2800" dirty="0">
                <a:latin typeface="Courier" pitchFamily="2" charset="0"/>
              </a:rPr>
              <a:t>Component </a:t>
            </a:r>
            <a:r>
              <a:rPr lang="en-US" sz="2800" dirty="0">
                <a:latin typeface="Tw Cen MT" panose="020B0602020104020603" pitchFamily="34" charset="77"/>
              </a:rPr>
              <a:t>class, we would need to cast the </a:t>
            </a:r>
            <a:r>
              <a:rPr lang="en-US" sz="2800" dirty="0">
                <a:latin typeface="Courier" pitchFamily="2" charset="0"/>
              </a:rPr>
              <a:t>Component</a:t>
            </a:r>
            <a:r>
              <a:rPr lang="en-US" sz="2800" dirty="0">
                <a:latin typeface="Tw Cen MT" panose="020B0602020104020603" pitchFamily="34" charset="77"/>
              </a:rPr>
              <a:t> to the </a:t>
            </a:r>
            <a:r>
              <a:rPr lang="en-US" sz="2800" dirty="0" err="1">
                <a:latin typeface="Courier" pitchFamily="2" charset="0"/>
              </a:rPr>
              <a:t>CollisionComponent</a:t>
            </a:r>
            <a:r>
              <a:rPr lang="en-US" sz="2800" dirty="0">
                <a:latin typeface="Tw Cen MT" panose="020B0602020104020603" pitchFamily="34" charset="77"/>
              </a:rPr>
              <a:t> class</a:t>
            </a:r>
          </a:p>
          <a:p>
            <a:endParaRPr lang="en-US" sz="2800" dirty="0">
              <a:latin typeface="Tw Cen MT" panose="020B0602020104020603" pitchFamily="34" charset="77"/>
            </a:endParaRPr>
          </a:p>
          <a:p>
            <a:endParaRPr lang="en-US" sz="2800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2879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Entity Component System </a:t>
            </a:r>
            <a:r>
              <a:rPr lang="en-US" sz="3500" dirty="0" err="1"/>
              <a:t>Typemap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3EE-6F6D-419C-806E-3390EABBF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use some C++ tricks to create a </a:t>
            </a:r>
            <a:r>
              <a:rPr lang="en-US" dirty="0" err="1"/>
              <a:t>typemap</a:t>
            </a:r>
            <a:endParaRPr lang="en-US" dirty="0"/>
          </a:p>
          <a:p>
            <a:r>
              <a:rPr lang="en-US" dirty="0"/>
              <a:t>There is a </a:t>
            </a:r>
            <a:r>
              <a:rPr lang="en-US" dirty="0" err="1"/>
              <a:t>typemap</a:t>
            </a:r>
            <a:r>
              <a:rPr lang="en-US" dirty="0"/>
              <a:t> implementation in </a:t>
            </a:r>
            <a:r>
              <a:rPr lang="en-US" dirty="0" err="1"/>
              <a:t>src</a:t>
            </a:r>
            <a:r>
              <a:rPr lang="en-US" dirty="0"/>
              <a:t>/engine/utils/</a:t>
            </a:r>
            <a:r>
              <a:rPr lang="en-US" dirty="0" err="1"/>
              <a:t>TypeMap.h</a:t>
            </a:r>
            <a:endParaRPr lang="en-US" dirty="0"/>
          </a:p>
          <a:p>
            <a:r>
              <a:rPr lang="en-US" dirty="0"/>
              <a:t>Look at </a:t>
            </a:r>
            <a:r>
              <a:rPr lang="en-US" dirty="0">
                <a:hlinkClick r:id="rId2"/>
              </a:rPr>
              <a:t>this article</a:t>
            </a:r>
            <a:r>
              <a:rPr lang="en-US" dirty="0"/>
              <a:t> for an explanation of the code!</a:t>
            </a:r>
          </a:p>
          <a:p>
            <a:pPr lvl="1"/>
            <a:r>
              <a:rPr lang="en-US" dirty="0"/>
              <a:t>Feel free to ask about how the </a:t>
            </a:r>
            <a:r>
              <a:rPr lang="en-US" dirty="0" err="1"/>
              <a:t>typemap</a:t>
            </a:r>
            <a:r>
              <a:rPr lang="en-US" dirty="0"/>
              <a:t> code works!</a:t>
            </a:r>
          </a:p>
          <a:p>
            <a:endParaRPr lang="en-US" dirty="0"/>
          </a:p>
          <a:p>
            <a:endParaRPr lang="en-US" sz="2800" dirty="0">
              <a:latin typeface="Tw Cen MT" panose="020B0602020104020603" pitchFamily="34" charset="77"/>
            </a:endParaRPr>
          </a:p>
          <a:p>
            <a:endParaRPr lang="en-US" sz="2800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52889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Entity Component System </a:t>
            </a:r>
            <a:r>
              <a:rPr lang="en-US" sz="3500" dirty="0" err="1"/>
              <a:t>Typemap</a:t>
            </a:r>
            <a:endParaRPr lang="en-US" sz="35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792A97-5820-CF49-829C-B3402FA56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80" y="2227318"/>
            <a:ext cx="5356639" cy="27102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98AF76-BFDB-3546-BB68-30E1E5C4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can use the </a:t>
            </a:r>
            <a:r>
              <a:rPr lang="en-US" dirty="0" err="1"/>
              <a:t>typemap</a:t>
            </a:r>
            <a:r>
              <a:rPr lang="en-US" dirty="0"/>
              <a:t> in your </a:t>
            </a:r>
            <a:r>
              <a:rPr lang="en-US" dirty="0" err="1"/>
              <a:t>GameObjects</a:t>
            </a:r>
            <a:r>
              <a:rPr lang="en-US" dirty="0"/>
              <a:t> like this (assuming we have a </a:t>
            </a:r>
            <a:r>
              <a:rPr lang="en-US" dirty="0" err="1">
                <a:latin typeface="Courier" pitchFamily="2" charset="0"/>
              </a:rPr>
              <a:t>TypeMap</a:t>
            </a:r>
            <a:r>
              <a:rPr lang="en-US" dirty="0">
                <a:latin typeface="Courier" pitchFamily="2" charset="0"/>
              </a:rPr>
              <a:t>&lt;std::</a:t>
            </a:r>
            <a:r>
              <a:rPr lang="en-US" dirty="0" err="1">
                <a:latin typeface="Courier" pitchFamily="2" charset="0"/>
              </a:rPr>
              <a:t>shared_ptr</a:t>
            </a:r>
            <a:r>
              <a:rPr lang="en-US" dirty="0">
                <a:latin typeface="Courier" pitchFamily="2" charset="0"/>
              </a:rPr>
              <a:t>&lt;Component&gt;&gt; </a:t>
            </a:r>
            <a:r>
              <a:rPr lang="en-US" dirty="0"/>
              <a:t>called </a:t>
            </a:r>
            <a:r>
              <a:rPr lang="en-US" dirty="0" err="1">
                <a:latin typeface="Courier" pitchFamily="2" charset="0"/>
              </a:rPr>
              <a:t>m_components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1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8401-B390-494A-A974-C1E9E5C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Entity Component System </a:t>
            </a:r>
            <a:r>
              <a:rPr lang="en-US" sz="3500" dirty="0" err="1"/>
              <a:t>Typemap</a:t>
            </a:r>
            <a:endParaRPr lang="en-US" sz="35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98AF76-BFDB-3546-BB68-30E1E5C4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438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 then we can ask a </a:t>
            </a:r>
            <a:r>
              <a:rPr lang="en-US" dirty="0" err="1"/>
              <a:t>gameobject</a:t>
            </a:r>
            <a:r>
              <a:rPr lang="en-US" dirty="0"/>
              <a:t> for its components like this… </a:t>
            </a:r>
          </a:p>
          <a:p>
            <a:r>
              <a:rPr lang="en-US" dirty="0"/>
              <a:t>No casting required! (It’s covered by the </a:t>
            </a:r>
            <a:r>
              <a:rPr lang="en-US" dirty="0" err="1"/>
              <a:t>GameObject</a:t>
            </a:r>
            <a:r>
              <a:rPr lang="en-US" dirty="0"/>
              <a:t> class)</a:t>
            </a:r>
          </a:p>
          <a:p>
            <a:r>
              <a:rPr lang="en-US" dirty="0"/>
              <a:t>We can add extra assert statements to make sure our </a:t>
            </a:r>
            <a:r>
              <a:rPr lang="en-US" dirty="0" err="1"/>
              <a:t>typemap</a:t>
            </a:r>
            <a:r>
              <a:rPr lang="en-US" dirty="0"/>
              <a:t> is consistent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8FD2-0250-FD4F-A54C-4C8D1415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943350"/>
            <a:ext cx="7404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4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they good for?</a:t>
            </a:r>
          </a:p>
          <a:p>
            <a:r>
              <a:rPr lang="en-US" dirty="0"/>
              <a:t> </a:t>
            </a:r>
            <a:r>
              <a:rPr lang="en-US" strike="sngStrike" dirty="0"/>
              <a:t>Absolutely nothing</a:t>
            </a:r>
          </a:p>
        </p:txBody>
      </p:sp>
      <p:pic>
        <p:nvPicPr>
          <p:cNvPr id="4" name="Picture 3" descr="mario kart cylind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419350"/>
            <a:ext cx="4622800" cy="2600325"/>
          </a:xfrm>
          <a:prstGeom prst="rect">
            <a:avLst/>
          </a:prstGeom>
        </p:spPr>
      </p:pic>
      <p:pic>
        <p:nvPicPr>
          <p:cNvPr id="5" name="Picture 4" descr="half life cylinde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2419350"/>
            <a:ext cx="414528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for Warmup2</a:t>
            </a:r>
          </a:p>
        </p:txBody>
      </p:sp>
    </p:spTree>
    <p:extLst>
      <p:ext uri="{BB962C8B-B14F-4D97-AF65-F5344CB8AC3E}">
        <p14:creationId xmlns:p14="http://schemas.microsoft.com/office/powerpoint/2010/main" val="29027221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1908566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Forward Declarations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5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Quality &gt; quantity for feedback</a:t>
            </a:r>
          </a:p>
          <a:p>
            <a:pPr lvl="1"/>
            <a:r>
              <a:rPr lang="en-US" dirty="0"/>
              <a:t>“I like X” is nice, but “I like that X uses Y to do Z” is much better</a:t>
            </a:r>
          </a:p>
          <a:p>
            <a:pPr lvl="1"/>
            <a:r>
              <a:rPr lang="en-US" dirty="0"/>
              <a:t>“It crashed” is useless, but “It crashed when I did X after doing Y, but didn’t when I did X after doing Z” is SO helpful</a:t>
            </a:r>
          </a:p>
        </p:txBody>
      </p:sp>
      <p:pic>
        <p:nvPicPr>
          <p:cNvPr id="1026" name="Picture 2" descr="http://a.images.blip.tv/Extracredits-Playtesting8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28750"/>
            <a:ext cx="419946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is declaration (as opposed to definition)?</a:t>
            </a:r>
          </a:p>
          <a:p>
            <a:pPr lvl="1"/>
            <a:r>
              <a:rPr lang="en-US" dirty="0"/>
              <a:t>Just enough information to tell the compiler ‘this exists’</a:t>
            </a:r>
          </a:p>
          <a:p>
            <a:pPr lvl="2"/>
            <a:r>
              <a:rPr lang="en-US" dirty="0"/>
              <a:t>For a function, it would be the type signature:</a:t>
            </a:r>
          </a:p>
          <a:p>
            <a:pPr marL="1371600" lvl="3" indent="0">
              <a:buNone/>
            </a:pP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int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add(</a:t>
            </a:r>
            <a:r>
              <a:rPr lang="en-US" dirty="0" err="1">
                <a:solidFill>
                  <a:srgbClr val="8EB4E3"/>
                </a:solidFill>
              </a:rPr>
              <a:t>int</a:t>
            </a:r>
            <a:r>
              <a:rPr lang="en-US" dirty="0">
                <a:solidFill>
                  <a:srgbClr val="8EB4E3"/>
                </a:solidFill>
              </a:rPr>
              <a:t> </a:t>
            </a:r>
            <a:r>
              <a:rPr lang="en-US" dirty="0"/>
              <a:t>a, </a:t>
            </a:r>
            <a:r>
              <a:rPr lang="en-US" dirty="0" err="1">
                <a:solidFill>
                  <a:srgbClr val="8EB4E3"/>
                </a:solidFill>
              </a:rPr>
              <a:t>int</a:t>
            </a:r>
            <a:r>
              <a:rPr lang="en-US" dirty="0">
                <a:solidFill>
                  <a:srgbClr val="8EB4E3"/>
                </a:solidFill>
              </a:rPr>
              <a:t> </a:t>
            </a:r>
            <a:r>
              <a:rPr lang="en-US" dirty="0"/>
              <a:t>b);</a:t>
            </a:r>
          </a:p>
          <a:p>
            <a:pPr lvl="2"/>
            <a:r>
              <a:rPr lang="en-US" dirty="0"/>
              <a:t>For a class, it’s just the name:</a:t>
            </a:r>
          </a:p>
          <a:p>
            <a:pPr marL="1371600" lvl="3" indent="0">
              <a:buNone/>
            </a:pPr>
            <a:r>
              <a:rPr lang="en-US" dirty="0">
                <a:solidFill>
                  <a:srgbClr val="8EB4E3"/>
                </a:solidFill>
              </a:rPr>
              <a:t>class </a:t>
            </a:r>
            <a:r>
              <a:rPr lang="en-US" dirty="0"/>
              <a:t>Number;</a:t>
            </a:r>
          </a:p>
          <a:p>
            <a:r>
              <a:rPr lang="en-US" dirty="0"/>
              <a:t>When you </a:t>
            </a:r>
            <a:r>
              <a:rPr lang="en-US" dirty="0">
                <a:solidFill>
                  <a:srgbClr val="8EB4E3"/>
                </a:solidFill>
              </a:rPr>
              <a:t>#include</a:t>
            </a:r>
            <a:r>
              <a:rPr lang="en-US" dirty="0">
                <a:solidFill>
                  <a:srgbClr val="C6D9F1"/>
                </a:solidFill>
              </a:rPr>
              <a:t> </a:t>
            </a:r>
            <a:r>
              <a:rPr lang="en-US" dirty="0"/>
              <a:t>a header, you’re defining that class</a:t>
            </a:r>
          </a:p>
        </p:txBody>
      </p:sp>
    </p:spTree>
    <p:extLst>
      <p:ext uri="{BB962C8B-B14F-4D97-AF65-F5344CB8AC3E}">
        <p14:creationId xmlns:p14="http://schemas.microsoft.com/office/powerpoint/2010/main" val="6198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610600" cy="3581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do we actually </a:t>
            </a:r>
            <a:r>
              <a:rPr lang="en-US" i="1" dirty="0"/>
              <a:t>need</a:t>
            </a:r>
            <a:r>
              <a:rPr lang="en-US" dirty="0"/>
              <a:t> to </a:t>
            </a:r>
            <a:r>
              <a:rPr lang="en-US" dirty="0">
                <a:solidFill>
                  <a:srgbClr val="8EB4E3"/>
                </a:solidFill>
              </a:rPr>
              <a:t>#include </a:t>
            </a:r>
            <a:r>
              <a:rPr lang="en-US" dirty="0"/>
              <a:t>a class?</a:t>
            </a:r>
          </a:p>
          <a:p>
            <a:pPr lvl="1"/>
            <a:r>
              <a:rPr lang="en-US" dirty="0"/>
              <a:t>If this class extends that class</a:t>
            </a:r>
          </a:p>
          <a:p>
            <a:pPr lvl="1"/>
            <a:r>
              <a:rPr lang="en-US" dirty="0"/>
              <a:t>If it has a non-pointer member variable to that class</a:t>
            </a:r>
          </a:p>
          <a:p>
            <a:r>
              <a:rPr lang="en-US" dirty="0"/>
              <a:t>That means we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don’t </a:t>
            </a:r>
            <a:r>
              <a:rPr lang="en-US" dirty="0"/>
              <a:t>need to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#</a:t>
            </a:r>
            <a:r>
              <a:rPr lang="en-US" dirty="0">
                <a:solidFill>
                  <a:srgbClr val="8EB4E3"/>
                </a:solidFill>
              </a:rPr>
              <a:t>include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classes of:</a:t>
            </a:r>
          </a:p>
          <a:p>
            <a:pPr lvl="1"/>
            <a:r>
              <a:rPr lang="en-US" dirty="0"/>
              <a:t>Pointer member variables</a:t>
            </a:r>
          </a:p>
          <a:p>
            <a:pPr lvl="1"/>
            <a:r>
              <a:rPr lang="en-US" dirty="0"/>
              <a:t>Function arguments &amp; return types (pointer or non-pointer)</a:t>
            </a:r>
          </a:p>
        </p:txBody>
      </p:sp>
    </p:spTree>
    <p:extLst>
      <p:ext uri="{BB962C8B-B14F-4D97-AF65-F5344CB8AC3E}">
        <p14:creationId xmlns:p14="http://schemas.microsoft.com/office/powerpoint/2010/main" val="9789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should we use forward declarations?</a:t>
            </a:r>
          </a:p>
          <a:p>
            <a:pPr lvl="1"/>
            <a:r>
              <a:rPr lang="en-US" dirty="0"/>
              <a:t>For every class, in every header file, that you possibly can</a:t>
            </a:r>
          </a:p>
          <a:p>
            <a:pPr lvl="1"/>
            <a:r>
              <a:rPr lang="en-US" dirty="0"/>
              <a:t>There is no benefit to including a whole class when you only need the declaration</a:t>
            </a:r>
          </a:p>
          <a:p>
            <a:pPr lvl="1"/>
            <a:r>
              <a:rPr lang="en-US" dirty="0"/>
              <a:t>You can put the </a:t>
            </a:r>
            <a:r>
              <a:rPr lang="en-US" dirty="0">
                <a:solidFill>
                  <a:srgbClr val="8EB4E3"/>
                </a:solidFill>
              </a:rPr>
              <a:t>#include </a:t>
            </a:r>
            <a:r>
              <a:rPr lang="en-US" dirty="0"/>
              <a:t>in the .</a:t>
            </a:r>
            <a:r>
              <a:rPr lang="en-US" dirty="0" err="1"/>
              <a:t>cpp</a:t>
            </a:r>
            <a:r>
              <a:rPr lang="en-US" dirty="0"/>
              <a:t> file instead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Forward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Fewer circular dependencies</a:t>
            </a:r>
          </a:p>
          <a:p>
            <a:pPr lvl="2"/>
            <a:r>
              <a:rPr lang="en-US" dirty="0"/>
              <a:t>These happen when two classes rely on each other, and both attempt to define the other by </a:t>
            </a:r>
            <a:r>
              <a:rPr lang="en-US" dirty="0">
                <a:solidFill>
                  <a:srgbClr val="8EB4E3"/>
                </a:solidFill>
              </a:rPr>
              <a:t>#including </a:t>
            </a:r>
            <a:r>
              <a:rPr lang="en-US" dirty="0"/>
              <a:t>headers</a:t>
            </a:r>
          </a:p>
          <a:p>
            <a:pPr lvl="2"/>
            <a:r>
              <a:rPr lang="en-US" dirty="0"/>
              <a:t>If the link is indirect, it will take much longer to track</a:t>
            </a:r>
          </a:p>
          <a:p>
            <a:pPr lvl="1"/>
            <a:r>
              <a:rPr lang="en-US" dirty="0"/>
              <a:t>Significantly reduced build times</a:t>
            </a:r>
          </a:p>
          <a:p>
            <a:pPr lvl="2"/>
            <a:r>
              <a:rPr lang="en-US" dirty="0"/>
              <a:t>Every time you </a:t>
            </a:r>
            <a:r>
              <a:rPr lang="en-US" dirty="0">
                <a:solidFill>
                  <a:srgbClr val="8EB4E3"/>
                </a:solidFill>
              </a:rPr>
              <a:t>#include </a:t>
            </a:r>
            <a:r>
              <a:rPr lang="en-US" dirty="0"/>
              <a:t>a header, it also then </a:t>
            </a:r>
            <a:r>
              <a:rPr lang="en-US" dirty="0">
                <a:solidFill>
                  <a:srgbClr val="8EB4E3"/>
                </a:solidFill>
              </a:rPr>
              <a:t>#includes </a:t>
            </a:r>
            <a:r>
              <a:rPr lang="en-US" dirty="0"/>
              <a:t>all the headers </a:t>
            </a:r>
            <a:r>
              <a:rPr lang="en-US" dirty="0">
                <a:solidFill>
                  <a:srgbClr val="8EB4E3"/>
                </a:solidFill>
              </a:rPr>
              <a:t>#included </a:t>
            </a:r>
            <a:r>
              <a:rPr lang="en-US" dirty="0"/>
              <a:t>by that header, and so on</a:t>
            </a:r>
          </a:p>
          <a:p>
            <a:pPr lvl="2"/>
            <a:r>
              <a:rPr lang="en-US" dirty="0"/>
              <a:t>Game engines are huge, and this problem multiplies per file</a:t>
            </a:r>
          </a:p>
        </p:txBody>
      </p:sp>
    </p:spTree>
    <p:extLst>
      <p:ext uri="{BB962C8B-B14F-4D97-AF65-F5344CB8AC3E}">
        <p14:creationId xmlns:p14="http://schemas.microsoft.com/office/powerpoint/2010/main" val="421883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55209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Week…</a:t>
            </a:r>
          </a:p>
        </p:txBody>
      </p:sp>
      <p:pic>
        <p:nvPicPr>
          <p:cNvPr id="6" name="Screen Recording 2021-01-12 at 7.59.06 PM" descr="Screen Recording 2021-01-12 at 7.59.06 PM">
            <a:hlinkClick r:id="" action="ppaction://media"/>
            <a:extLst>
              <a:ext uri="{FF2B5EF4-FFF2-40B4-BE49-F238E27FC236}">
                <a16:creationId xmlns:a16="http://schemas.microsoft.com/office/drawing/2014/main" id="{96DD317A-7280-BA4E-8615-B0C0050AA7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5800" y="1123950"/>
            <a:ext cx="4533939" cy="356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F083-8452-4144-A654-091E1B387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466850"/>
            <a:ext cx="316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gsnax">
            <a:extLst>
              <a:ext uri="{FF2B5EF4-FFF2-40B4-BE49-F238E27FC236}">
                <a16:creationId xmlns:a16="http://schemas.microsoft.com/office/drawing/2014/main" id="{57E48855-A12D-2D46-885A-6D2C116F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B4430-49AF-433F-9C2B-B5D8B6A7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01ED-E94E-4E99-A8E0-2B11070C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Good luck on Warmup 2!</a:t>
            </a:r>
          </a:p>
        </p:txBody>
      </p:sp>
    </p:spTree>
    <p:extLst>
      <p:ext uri="{BB962C8B-B14F-4D97-AF65-F5344CB8AC3E}">
        <p14:creationId xmlns:p14="http://schemas.microsoft.com/office/powerpoint/2010/main" val="28094661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3914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need to</a:t>
            </a:r>
          </a:p>
          <a:p>
            <a:pPr lvl="1"/>
            <a:r>
              <a:rPr lang="en-US" dirty="0"/>
              <a:t>Add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pPr lvl="1"/>
            <a:r>
              <a:rPr lang="en-US" dirty="0"/>
              <a:t>Remove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r>
              <a:rPr lang="en-US" dirty="0"/>
              <a:t>Nearly all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need to update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onTick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This is where most global logic takes place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 need to draw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onDraw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209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/>
              <a:t>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638800" cy="339447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r>
              <a:rPr lang="en-US" dirty="0" err="1"/>
              <a:t>s</a:t>
            </a:r>
            <a:r>
              <a:rPr lang="en-US" dirty="0"/>
              <a:t> need to do the following:</a:t>
            </a:r>
          </a:p>
          <a:p>
            <a:pPr lvl="1"/>
            <a:r>
              <a:rPr lang="en-US" dirty="0"/>
              <a:t>Add/remove/get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endParaRPr lang="en-US" dirty="0"/>
          </a:p>
          <a:p>
            <a:pPr lvl="1"/>
            <a:r>
              <a:rPr lang="en-US" dirty="0"/>
              <a:t>Add/remove/get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tick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draw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552264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2 Design: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9248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Your choice of </a:t>
            </a:r>
            <a:r>
              <a:rPr lang="en-US" b="1" dirty="0">
                <a:solidFill>
                  <a:schemeClr val="accent2"/>
                </a:solidFill>
              </a:rPr>
              <a:t>when</a:t>
            </a:r>
            <a:r>
              <a:rPr lang="en-US" dirty="0"/>
              <a:t> to add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On instantiation</a:t>
            </a:r>
          </a:p>
          <a:p>
            <a:pPr lvl="1"/>
            <a:r>
              <a:rPr lang="en-US" dirty="0"/>
              <a:t>On addition to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GameWorld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Your choice of </a:t>
            </a:r>
            <a:r>
              <a:rPr lang="en-US" b="1" dirty="0">
                <a:solidFill>
                  <a:schemeClr val="accent2"/>
                </a:solidFill>
              </a:rPr>
              <a:t>how</a:t>
            </a:r>
            <a:r>
              <a:rPr lang="en-US" dirty="0"/>
              <a:t> to add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 err="1"/>
              <a:t>s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Manually, for example: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tickSystem.addObject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obj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Automatically, for example:</a:t>
            </a:r>
          </a:p>
          <a:p>
            <a:pPr lvl="2"/>
            <a:r>
              <a:rPr lang="en-US" dirty="0"/>
              <a:t>Ask each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System</a:t>
            </a:r>
            <a:r>
              <a:rPr lang="en-US" dirty="0"/>
              <a:t> if interested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/>
              <a:t> based on 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Component</a:t>
            </a:r>
            <a:r>
              <a:rPr lang="en-US" dirty="0"/>
              <a:t>s it has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32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5479</Words>
  <Application>Microsoft Macintosh PowerPoint</Application>
  <PresentationFormat>On-screen Show (16:9)</PresentationFormat>
  <Paragraphs>1001</Paragraphs>
  <Slides>146</Slides>
  <Notes>57</Notes>
  <HiddenSlides>53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5" baseType="lpstr">
      <vt:lpstr>Arial</vt:lpstr>
      <vt:lpstr>Calibri</vt:lpstr>
      <vt:lpstr>Cambria Math</vt:lpstr>
      <vt:lpstr>Century Gothic</vt:lpstr>
      <vt:lpstr>Consolas</vt:lpstr>
      <vt:lpstr>Courier</vt:lpstr>
      <vt:lpstr>Karmina</vt:lpstr>
      <vt:lpstr>Tw Cen MT</vt:lpstr>
      <vt:lpstr>Office Theme</vt:lpstr>
      <vt:lpstr>Class 2</vt:lpstr>
      <vt:lpstr>Text</vt:lpstr>
      <vt:lpstr>Handins</vt:lpstr>
      <vt:lpstr>Didn’t Complete Warmup1?</vt:lpstr>
      <vt:lpstr>Collaboration Policy</vt:lpstr>
      <vt:lpstr>Warmup2 - Your first full game!</vt:lpstr>
      <vt:lpstr>Playtesting</vt:lpstr>
      <vt:lpstr>Playtesting</vt:lpstr>
      <vt:lpstr>Playtesting</vt:lpstr>
      <vt:lpstr>Questions?</vt:lpstr>
      <vt:lpstr>Class 2</vt:lpstr>
      <vt:lpstr>The Third Person camera</vt:lpstr>
      <vt:lpstr>First Person is easy</vt:lpstr>
      <vt:lpstr>Third Person is tricky</vt:lpstr>
      <vt:lpstr>What works best?</vt:lpstr>
      <vt:lpstr>Combine the two?</vt:lpstr>
      <vt:lpstr>The Simplest Solution</vt:lpstr>
      <vt:lpstr>Questions?</vt:lpstr>
      <vt:lpstr>Class 2</vt:lpstr>
      <vt:lpstr>Motivation</vt:lpstr>
      <vt:lpstr>Games are busy…</vt:lpstr>
      <vt:lpstr>Games are busy…</vt:lpstr>
      <vt:lpstr>High Level Representation</vt:lpstr>
      <vt:lpstr>Questions?</vt:lpstr>
      <vt:lpstr>Game objects</vt:lpstr>
      <vt:lpstr>What is a GameObject?</vt:lpstr>
      <vt:lpstr>Hierarchical GameObject design</vt:lpstr>
      <vt:lpstr>Hierarchical GameObject design</vt:lpstr>
      <vt:lpstr>Hierarchical GameObject design</vt:lpstr>
      <vt:lpstr>Hierarchical GameObject design</vt:lpstr>
      <vt:lpstr>Hierarchical GameObject design</vt:lpstr>
      <vt:lpstr>Hierarchical GameObject design</vt:lpstr>
      <vt:lpstr>Hierarchical GameObject design</vt:lpstr>
      <vt:lpstr>Solution</vt:lpstr>
      <vt:lpstr>Solution</vt:lpstr>
      <vt:lpstr>GameObject Contract</vt:lpstr>
      <vt:lpstr>GameObject Contract</vt:lpstr>
      <vt:lpstr>Component Contract</vt:lpstr>
      <vt:lpstr>Component Contract</vt:lpstr>
      <vt:lpstr>Questions?</vt:lpstr>
      <vt:lpstr>Class 2</vt:lpstr>
      <vt:lpstr>Cylinder-Cylinder Collisions</vt:lpstr>
      <vt:lpstr>Parts of a collision</vt:lpstr>
      <vt:lpstr>Why do we need it?</vt:lpstr>
      <vt:lpstr>Cylinders</vt:lpstr>
      <vt:lpstr>Concept</vt:lpstr>
      <vt:lpstr>Concept</vt:lpstr>
      <vt:lpstr>Concept</vt:lpstr>
      <vt:lpstr>Circle Math</vt:lpstr>
      <vt:lpstr>Computing Circle MTV</vt:lpstr>
      <vt:lpstr>Line Math</vt:lpstr>
      <vt:lpstr>Computing Line MTV</vt:lpstr>
      <vt:lpstr>Collision Response</vt:lpstr>
      <vt:lpstr>Questions?</vt:lpstr>
      <vt:lpstr>Class 2</vt:lpstr>
      <vt:lpstr>Motivation</vt:lpstr>
      <vt:lpstr>Example: Collision Logic</vt:lpstr>
      <vt:lpstr>Example: Collision Logic</vt:lpstr>
      <vt:lpstr>Global Logic</vt:lpstr>
      <vt:lpstr>Global Logic</vt:lpstr>
      <vt:lpstr>Systems</vt:lpstr>
      <vt:lpstr>Implementation</vt:lpstr>
      <vt:lpstr>Storing GameObjects vs. Components </vt:lpstr>
      <vt:lpstr>System Contract</vt:lpstr>
      <vt:lpstr>What about the GameWorld?</vt:lpstr>
      <vt:lpstr>(Possible) GameWorld Contract</vt:lpstr>
      <vt:lpstr>Questions?</vt:lpstr>
      <vt:lpstr>Class 2</vt:lpstr>
      <vt:lpstr>Last time…</vt:lpstr>
      <vt:lpstr>The Problem</vt:lpstr>
      <vt:lpstr>The Result</vt:lpstr>
      <vt:lpstr>The Solution</vt:lpstr>
      <vt:lpstr>The Solution</vt:lpstr>
      <vt:lpstr>But wait, there’s more!</vt:lpstr>
      <vt:lpstr>Questions?</vt:lpstr>
      <vt:lpstr>Class 2</vt:lpstr>
      <vt:lpstr>Warmup 2 Design</vt:lpstr>
      <vt:lpstr>More Design Tips</vt:lpstr>
      <vt:lpstr>Your First Components (Suggested)</vt:lpstr>
      <vt:lpstr>Your First Systems (Suggested)</vt:lpstr>
      <vt:lpstr>Destroying Game Objects</vt:lpstr>
      <vt:lpstr>Entity Component System Typemap</vt:lpstr>
      <vt:lpstr>Entity Component System Typemap</vt:lpstr>
      <vt:lpstr>Entity Component System Typemap</vt:lpstr>
      <vt:lpstr>Entity Component System Typemap</vt:lpstr>
      <vt:lpstr>Cylinders</vt:lpstr>
      <vt:lpstr>Questions?</vt:lpstr>
      <vt:lpstr>Class 2</vt:lpstr>
      <vt:lpstr>Forward Declarations</vt:lpstr>
      <vt:lpstr>Forward Declarations</vt:lpstr>
      <vt:lpstr>Forward Declarations</vt:lpstr>
      <vt:lpstr>Forward Declarations</vt:lpstr>
      <vt:lpstr>Benefits of Forward Declaration</vt:lpstr>
      <vt:lpstr>Questions?</vt:lpstr>
      <vt:lpstr>Next Week…</vt:lpstr>
      <vt:lpstr>Class 2</vt:lpstr>
      <vt:lpstr>System Contract</vt:lpstr>
      <vt:lpstr>GameWorld Contract</vt:lpstr>
      <vt:lpstr>Warmup 2 Design: Systems</vt:lpstr>
      <vt:lpstr>responsibilities</vt:lpstr>
      <vt:lpstr>What does a world do?</vt:lpstr>
      <vt:lpstr>GameWorld Contract</vt:lpstr>
      <vt:lpstr>GameObject Contract</vt:lpstr>
      <vt:lpstr>Component Contract</vt:lpstr>
      <vt:lpstr>New GameWorld Contract</vt:lpstr>
      <vt:lpstr>Systems?</vt:lpstr>
      <vt:lpstr>Systems?</vt:lpstr>
      <vt:lpstr>Systems?</vt:lpstr>
      <vt:lpstr>Systems?</vt:lpstr>
      <vt:lpstr>Systems?</vt:lpstr>
      <vt:lpstr>Systems?</vt:lpstr>
      <vt:lpstr>Systems</vt:lpstr>
      <vt:lpstr>System Contract</vt:lpstr>
      <vt:lpstr>Collisions in Your Game</vt:lpstr>
      <vt:lpstr>C++ Polymorphism</vt:lpstr>
      <vt:lpstr>Polymorphism in C++</vt:lpstr>
      <vt:lpstr>Polymorphism in C++</vt:lpstr>
      <vt:lpstr>Polymorphism in C++</vt:lpstr>
      <vt:lpstr>Polymorphism in C++</vt:lpstr>
      <vt:lpstr>Components of a collision</vt:lpstr>
      <vt:lpstr>Lecture 2</vt:lpstr>
      <vt:lpstr>Fun with Ternary Operators</vt:lpstr>
      <vt:lpstr>Response</vt:lpstr>
      <vt:lpstr>One last tip…</vt:lpstr>
      <vt:lpstr>What isn’t a GameObject?</vt:lpstr>
      <vt:lpstr>Expanded Contract</vt:lpstr>
      <vt:lpstr>Expanded Contract</vt:lpstr>
      <vt:lpstr>Systems</vt:lpstr>
      <vt:lpstr>Multi-pass logic</vt:lpstr>
      <vt:lpstr>Enforcing Draw Order</vt:lpstr>
      <vt:lpstr>Player motion</vt:lpstr>
      <vt:lpstr>Player motion</vt:lpstr>
      <vt:lpstr>Goal velocity </vt:lpstr>
      <vt:lpstr>World Responsibilities</vt:lpstr>
      <vt:lpstr>Entities</vt:lpstr>
      <vt:lpstr>Entity responsibilities</vt:lpstr>
      <vt:lpstr>What about the environment?</vt:lpstr>
      <vt:lpstr>Implementation</vt:lpstr>
      <vt:lpstr>The Entity class</vt:lpstr>
      <vt:lpstr>The Entity class</vt:lpstr>
      <vt:lpstr>The World class</vt:lpstr>
      <vt:lpstr>The World class</vt:lpstr>
      <vt:lpstr>The World class</vt:lpstr>
      <vt:lpstr>Questions?</vt:lpstr>
      <vt:lpstr>Player Motion Part 2 </vt:lpstr>
      <vt:lpstr>Player Motion Part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/>
  <cp:lastModifiedBy/>
  <cp:revision>14</cp:revision>
  <dcterms:created xsi:type="dcterms:W3CDTF">2012-09-05T22:59:59Z</dcterms:created>
  <dcterms:modified xsi:type="dcterms:W3CDTF">2021-02-08T21:36:02Z</dcterms:modified>
</cp:coreProperties>
</file>